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60" r:id="rId3"/>
    <p:sldId id="274" r:id="rId4"/>
    <p:sldId id="261" r:id="rId5"/>
    <p:sldId id="259" r:id="rId6"/>
    <p:sldId id="263" r:id="rId7"/>
    <p:sldId id="264" r:id="rId8"/>
    <p:sldId id="265" r:id="rId9"/>
    <p:sldId id="266" r:id="rId10"/>
    <p:sldId id="267" r:id="rId11"/>
    <p:sldId id="268" r:id="rId12"/>
    <p:sldId id="269" r:id="rId13"/>
    <p:sldId id="270" r:id="rId14"/>
    <p:sldId id="271" r:id="rId15"/>
    <p:sldId id="272" r:id="rId16"/>
    <p:sldId id="26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01" d="100"/>
          <a:sy n="101" d="100"/>
        </p:scale>
        <p:origin x="126" y="3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D82A38D-53FD-4D4B-919F-FB2B35BF64EE}" type="datetimeFigureOut">
              <a:rPr lang="en-GB" smtClean="0"/>
              <a:t>15/02/2016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BCF23C-92DF-4599-916C-6CB1274FC9DA}" type="slidenum">
              <a:rPr lang="en-GB" smtClean="0"/>
              <a:t>‹Nr.›</a:t>
            </a:fld>
            <a:endParaRPr lang="en-GB"/>
          </a:p>
        </p:txBody>
      </p:sp>
    </p:spTree>
    <p:extLst>
      <p:ext uri="{BB962C8B-B14F-4D97-AF65-F5344CB8AC3E}">
        <p14:creationId xmlns:p14="http://schemas.microsoft.com/office/powerpoint/2010/main" val="1214438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82A38D-53FD-4D4B-919F-FB2B35BF64EE}" type="datetimeFigureOut">
              <a:rPr lang="en-GB" smtClean="0"/>
              <a:t>15/02/2016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BCF23C-92DF-4599-916C-6CB1274FC9DA}" type="slidenum">
              <a:rPr lang="en-GB" smtClean="0"/>
              <a:t>‹Nr.›</a:t>
            </a:fld>
            <a:endParaRPr lang="en-GB"/>
          </a:p>
        </p:txBody>
      </p:sp>
    </p:spTree>
    <p:extLst>
      <p:ext uri="{BB962C8B-B14F-4D97-AF65-F5344CB8AC3E}">
        <p14:creationId xmlns:p14="http://schemas.microsoft.com/office/powerpoint/2010/main" val="277171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82A38D-53FD-4D4B-919F-FB2B35BF64EE}" type="datetimeFigureOut">
              <a:rPr lang="en-GB" smtClean="0"/>
              <a:t>15/02/2016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BCF23C-92DF-4599-916C-6CB1274FC9DA}" type="slidenum">
              <a:rPr lang="en-GB" smtClean="0"/>
              <a:t>‹Nr.›</a:t>
            </a:fld>
            <a:endParaRPr lang="en-GB"/>
          </a:p>
        </p:txBody>
      </p:sp>
    </p:spTree>
    <p:extLst>
      <p:ext uri="{BB962C8B-B14F-4D97-AF65-F5344CB8AC3E}">
        <p14:creationId xmlns:p14="http://schemas.microsoft.com/office/powerpoint/2010/main" val="6017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82A38D-53FD-4D4B-919F-FB2B35BF64EE}" type="datetimeFigureOut">
              <a:rPr lang="en-GB" smtClean="0"/>
              <a:t>15/02/2016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BCF23C-92DF-4599-916C-6CB1274FC9DA}" type="slidenum">
              <a:rPr lang="en-GB" smtClean="0"/>
              <a:t>‹Nr.›</a:t>
            </a:fld>
            <a:endParaRPr lang="en-GB"/>
          </a:p>
        </p:txBody>
      </p:sp>
    </p:spTree>
    <p:extLst>
      <p:ext uri="{BB962C8B-B14F-4D97-AF65-F5344CB8AC3E}">
        <p14:creationId xmlns:p14="http://schemas.microsoft.com/office/powerpoint/2010/main" val="2773971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82A38D-53FD-4D4B-919F-FB2B35BF64EE}" type="datetimeFigureOut">
              <a:rPr lang="en-GB" smtClean="0"/>
              <a:t>15/02/2016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BCF23C-92DF-4599-916C-6CB1274FC9DA}" type="slidenum">
              <a:rPr lang="en-GB" smtClean="0"/>
              <a:t>‹Nr.›</a:t>
            </a:fld>
            <a:endParaRPr lang="en-GB"/>
          </a:p>
        </p:txBody>
      </p:sp>
    </p:spTree>
    <p:extLst>
      <p:ext uri="{BB962C8B-B14F-4D97-AF65-F5344CB8AC3E}">
        <p14:creationId xmlns:p14="http://schemas.microsoft.com/office/powerpoint/2010/main" val="3869975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D82A38D-53FD-4D4B-919F-FB2B35BF64EE}" type="datetimeFigureOut">
              <a:rPr lang="en-GB" smtClean="0"/>
              <a:t>15/02/2016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BCF23C-92DF-4599-916C-6CB1274FC9DA}" type="slidenum">
              <a:rPr lang="en-GB" smtClean="0"/>
              <a:t>‹Nr.›</a:t>
            </a:fld>
            <a:endParaRPr lang="en-GB"/>
          </a:p>
        </p:txBody>
      </p:sp>
    </p:spTree>
    <p:extLst>
      <p:ext uri="{BB962C8B-B14F-4D97-AF65-F5344CB8AC3E}">
        <p14:creationId xmlns:p14="http://schemas.microsoft.com/office/powerpoint/2010/main" val="2024494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D82A38D-53FD-4D4B-919F-FB2B35BF64EE}" type="datetimeFigureOut">
              <a:rPr lang="en-GB" smtClean="0"/>
              <a:t>15/02/2016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BCF23C-92DF-4599-916C-6CB1274FC9DA}" type="slidenum">
              <a:rPr lang="en-GB" smtClean="0"/>
              <a:t>‹Nr.›</a:t>
            </a:fld>
            <a:endParaRPr lang="en-GB"/>
          </a:p>
        </p:txBody>
      </p:sp>
    </p:spTree>
    <p:extLst>
      <p:ext uri="{BB962C8B-B14F-4D97-AF65-F5344CB8AC3E}">
        <p14:creationId xmlns:p14="http://schemas.microsoft.com/office/powerpoint/2010/main" val="904359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D82A38D-53FD-4D4B-919F-FB2B35BF64EE}" type="datetimeFigureOut">
              <a:rPr lang="en-GB" smtClean="0"/>
              <a:t>15/02/2016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BCF23C-92DF-4599-916C-6CB1274FC9DA}" type="slidenum">
              <a:rPr lang="en-GB" smtClean="0"/>
              <a:t>‹Nr.›</a:t>
            </a:fld>
            <a:endParaRPr lang="en-GB"/>
          </a:p>
        </p:txBody>
      </p:sp>
    </p:spTree>
    <p:extLst>
      <p:ext uri="{BB962C8B-B14F-4D97-AF65-F5344CB8AC3E}">
        <p14:creationId xmlns:p14="http://schemas.microsoft.com/office/powerpoint/2010/main" val="1481698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82A38D-53FD-4D4B-919F-FB2B35BF64EE}" type="datetimeFigureOut">
              <a:rPr lang="en-GB" smtClean="0"/>
              <a:t>15/02/2016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BCF23C-92DF-4599-916C-6CB1274FC9DA}" type="slidenum">
              <a:rPr lang="en-GB" smtClean="0"/>
              <a:t>‹Nr.›</a:t>
            </a:fld>
            <a:endParaRPr lang="en-GB"/>
          </a:p>
        </p:txBody>
      </p:sp>
    </p:spTree>
    <p:extLst>
      <p:ext uri="{BB962C8B-B14F-4D97-AF65-F5344CB8AC3E}">
        <p14:creationId xmlns:p14="http://schemas.microsoft.com/office/powerpoint/2010/main" val="356282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82A38D-53FD-4D4B-919F-FB2B35BF64EE}" type="datetimeFigureOut">
              <a:rPr lang="en-GB" smtClean="0"/>
              <a:t>15/02/2016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BCF23C-92DF-4599-916C-6CB1274FC9DA}" type="slidenum">
              <a:rPr lang="en-GB" smtClean="0"/>
              <a:t>‹Nr.›</a:t>
            </a:fld>
            <a:endParaRPr lang="en-GB"/>
          </a:p>
        </p:txBody>
      </p:sp>
    </p:spTree>
    <p:extLst>
      <p:ext uri="{BB962C8B-B14F-4D97-AF65-F5344CB8AC3E}">
        <p14:creationId xmlns:p14="http://schemas.microsoft.com/office/powerpoint/2010/main" val="3813815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82A38D-53FD-4D4B-919F-FB2B35BF64EE}" type="datetimeFigureOut">
              <a:rPr lang="en-GB" smtClean="0"/>
              <a:t>15/02/2016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BCF23C-92DF-4599-916C-6CB1274FC9DA}" type="slidenum">
              <a:rPr lang="en-GB" smtClean="0"/>
              <a:t>‹Nr.›</a:t>
            </a:fld>
            <a:endParaRPr lang="en-GB"/>
          </a:p>
        </p:txBody>
      </p:sp>
    </p:spTree>
    <p:extLst>
      <p:ext uri="{BB962C8B-B14F-4D97-AF65-F5344CB8AC3E}">
        <p14:creationId xmlns:p14="http://schemas.microsoft.com/office/powerpoint/2010/main" val="3694767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82A38D-53FD-4D4B-919F-FB2B35BF64EE}" type="datetimeFigureOut">
              <a:rPr lang="en-GB" smtClean="0"/>
              <a:t>15/02/2016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CF23C-92DF-4599-916C-6CB1274FC9DA}" type="slidenum">
              <a:rPr lang="en-GB" smtClean="0"/>
              <a:t>‹Nr.›</a:t>
            </a:fld>
            <a:endParaRPr lang="en-GB"/>
          </a:p>
        </p:txBody>
      </p:sp>
    </p:spTree>
    <p:extLst>
      <p:ext uri="{BB962C8B-B14F-4D97-AF65-F5344CB8AC3E}">
        <p14:creationId xmlns:p14="http://schemas.microsoft.com/office/powerpoint/2010/main" val="657717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bluenationreview.com/video-jim-inhofe-dumb-homer-simps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6016" y="1325880"/>
            <a:ext cx="7144983" cy="993835"/>
          </a:xfrm>
        </p:spPr>
        <p:txBody>
          <a:bodyPr/>
          <a:lstStyle/>
          <a:p>
            <a:r>
              <a:rPr lang="en-GB" dirty="0" smtClean="0"/>
              <a:t>Critical Perspectives</a:t>
            </a:r>
            <a:endParaRPr lang="en-GB" dirty="0"/>
          </a:p>
        </p:txBody>
      </p:sp>
      <p:sp>
        <p:nvSpPr>
          <p:cNvPr id="3" name="Subtitle 2"/>
          <p:cNvSpPr>
            <a:spLocks noGrp="1"/>
          </p:cNvSpPr>
          <p:nvPr>
            <p:ph type="subTitle" idx="1"/>
          </p:nvPr>
        </p:nvSpPr>
        <p:spPr>
          <a:xfrm>
            <a:off x="2234897" y="2642638"/>
            <a:ext cx="9047747" cy="2562726"/>
          </a:xfrm>
        </p:spPr>
        <p:txBody>
          <a:bodyPr/>
          <a:lstStyle/>
          <a:p>
            <a:r>
              <a:rPr lang="en-GB" dirty="0" smtClean="0"/>
              <a:t>On Climate Change</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107" y="5500690"/>
            <a:ext cx="2722909" cy="7987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6017" y="4023644"/>
            <a:ext cx="2207795" cy="1477046"/>
          </a:xfrm>
          <a:prstGeom prst="rect">
            <a:avLst/>
          </a:prstGeom>
        </p:spPr>
      </p:pic>
      <p:sp>
        <p:nvSpPr>
          <p:cNvPr id="7" name="TextBox 6"/>
          <p:cNvSpPr txBox="1"/>
          <p:nvPr/>
        </p:nvSpPr>
        <p:spPr>
          <a:xfrm>
            <a:off x="8850401" y="5500690"/>
            <a:ext cx="3159028" cy="1384995"/>
          </a:xfrm>
          <a:prstGeom prst="rect">
            <a:avLst/>
          </a:prstGeom>
          <a:noFill/>
        </p:spPr>
        <p:txBody>
          <a:bodyPr wrap="square" rtlCol="0">
            <a:spAutoFit/>
          </a:bodyPr>
          <a:lstStyle/>
          <a:p>
            <a:r>
              <a:rPr lang="en-GB" sz="1400" dirty="0"/>
              <a:t>“The project has been funded with support from the European Commission. The contents of these actions are the sole responsibility of the contractor and can in no way be taken to reflect the views of the European Union.</a:t>
            </a:r>
          </a:p>
        </p:txBody>
      </p:sp>
      <p:pic>
        <p:nvPicPr>
          <p:cNvPr id="8" name="Picture 7"/>
          <p:cNvPicPr/>
          <p:nvPr/>
        </p:nvPicPr>
        <p:blipFill rotWithShape="1">
          <a:blip r:embed="rId4">
            <a:extLst>
              <a:ext uri="{28A0092B-C50C-407E-A947-70E740481C1C}">
                <a14:useLocalDpi xmlns:a14="http://schemas.microsoft.com/office/drawing/2010/main" val="0"/>
              </a:ext>
            </a:extLst>
          </a:blip>
          <a:srcRect l="24255" t="9641" r="22259" b="80391"/>
          <a:stretch/>
        </p:blipFill>
        <p:spPr bwMode="auto">
          <a:xfrm>
            <a:off x="3644438" y="5346937"/>
            <a:ext cx="5205963" cy="1106226"/>
          </a:xfrm>
          <a:prstGeom prst="rect">
            <a:avLst/>
          </a:prstGeom>
          <a:ln>
            <a:noFill/>
          </a:ln>
          <a:extLst>
            <a:ext uri="{53640926-AAD7-44D8-BBD7-CCE9431645EC}">
              <a14:shadowObscured xmlns:a14="http://schemas.microsoft.com/office/drawing/2010/main"/>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3176016" cy="2651760"/>
          </a:xfrm>
          <a:prstGeom prst="rect">
            <a:avLst/>
          </a:prstGeom>
        </p:spPr>
      </p:pic>
    </p:spTree>
    <p:extLst>
      <p:ext uri="{BB962C8B-B14F-4D97-AF65-F5344CB8AC3E}">
        <p14:creationId xmlns:p14="http://schemas.microsoft.com/office/powerpoint/2010/main" val="2022592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60689" y="1681163"/>
            <a:ext cx="3160712" cy="823912"/>
          </a:xfrm>
        </p:spPr>
        <p:txBody>
          <a:bodyPr/>
          <a:lstStyle/>
          <a:p>
            <a:pPr algn="ctr"/>
            <a:r>
              <a:rPr lang="en-GB" dirty="0" smtClean="0"/>
              <a:t>WELL ESTABLISHED</a:t>
            </a:r>
            <a:endParaRPr lang="en-GB" dirty="0"/>
          </a:p>
        </p:txBody>
      </p:sp>
      <p:sp>
        <p:nvSpPr>
          <p:cNvPr id="7" name="Text Placeholder 2"/>
          <p:cNvSpPr>
            <a:spLocks noGrp="1"/>
          </p:cNvSpPr>
          <p:nvPr>
            <p:ph type="body" idx="1"/>
          </p:nvPr>
        </p:nvSpPr>
        <p:spPr>
          <a:xfrm>
            <a:off x="6121401" y="1681163"/>
            <a:ext cx="3160712" cy="823912"/>
          </a:xfrm>
        </p:spPr>
        <p:txBody>
          <a:bodyPr/>
          <a:lstStyle/>
          <a:p>
            <a:pPr algn="ctr"/>
            <a:r>
              <a:rPr lang="en-GB" dirty="0" smtClean="0"/>
              <a:t>NEWLY CREATED</a:t>
            </a:r>
            <a:endParaRPr lang="en-GB" dirty="0"/>
          </a:p>
        </p:txBody>
      </p:sp>
      <p:sp>
        <p:nvSpPr>
          <p:cNvPr id="9" name="TextBox 8"/>
          <p:cNvSpPr txBox="1"/>
          <p:nvPr/>
        </p:nvSpPr>
        <p:spPr>
          <a:xfrm>
            <a:off x="2960689" y="2679700"/>
            <a:ext cx="3160712" cy="1200329"/>
          </a:xfrm>
          <a:prstGeom prst="rect">
            <a:avLst/>
          </a:prstGeom>
          <a:noFill/>
        </p:spPr>
        <p:txBody>
          <a:bodyPr wrap="square" rtlCol="0">
            <a:spAutoFit/>
          </a:bodyPr>
          <a:lstStyle/>
          <a:p>
            <a:pPr algn="ctr"/>
            <a:r>
              <a:rPr lang="en-GB" dirty="0" smtClean="0"/>
              <a:t>Has a lot of experience and knowledge built up over time, but could be ‘stuck in their ways’</a:t>
            </a:r>
            <a:endParaRPr lang="en-GB" dirty="0"/>
          </a:p>
        </p:txBody>
      </p:sp>
      <p:sp>
        <p:nvSpPr>
          <p:cNvPr id="10" name="TextBox 9"/>
          <p:cNvSpPr txBox="1"/>
          <p:nvPr/>
        </p:nvSpPr>
        <p:spPr>
          <a:xfrm>
            <a:off x="6121401" y="2679700"/>
            <a:ext cx="3160712" cy="923330"/>
          </a:xfrm>
          <a:prstGeom prst="rect">
            <a:avLst/>
          </a:prstGeom>
          <a:noFill/>
        </p:spPr>
        <p:txBody>
          <a:bodyPr wrap="square" rtlCol="0">
            <a:spAutoFit/>
          </a:bodyPr>
          <a:lstStyle/>
          <a:p>
            <a:pPr algn="ctr"/>
            <a:r>
              <a:rPr lang="en-GB" dirty="0" smtClean="0"/>
              <a:t>Lacks experience and knowledge, but could bring a fresh perspective</a:t>
            </a:r>
            <a:endParaRPr lang="en-GB" dirty="0"/>
          </a:p>
        </p:txBody>
      </p:sp>
      <p:sp>
        <p:nvSpPr>
          <p:cNvPr id="12" name="Title 1"/>
          <p:cNvSpPr>
            <a:spLocks noGrp="1"/>
          </p:cNvSpPr>
          <p:nvPr>
            <p:ph type="title"/>
          </p:nvPr>
        </p:nvSpPr>
        <p:spPr>
          <a:xfrm>
            <a:off x="838200" y="365125"/>
            <a:ext cx="10515600" cy="1325563"/>
          </a:xfrm>
        </p:spPr>
        <p:txBody>
          <a:bodyPr/>
          <a:lstStyle/>
          <a:p>
            <a:r>
              <a:rPr lang="en-GB" dirty="0"/>
              <a:t>L</a:t>
            </a:r>
            <a:r>
              <a:rPr lang="en-GB" dirty="0" smtClean="0"/>
              <a:t>evel of establishment</a:t>
            </a:r>
            <a:endParaRPr lang="en-GB"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41111" b="2592"/>
          <a:stretch/>
        </p:blipFill>
        <p:spPr>
          <a:xfrm>
            <a:off x="3281124" y="4203700"/>
            <a:ext cx="2519841" cy="2006600"/>
          </a:xfrm>
          <a:prstGeom prst="rect">
            <a:avLst/>
          </a:prstGeom>
        </p:spPr>
      </p:pic>
    </p:spTree>
    <p:extLst>
      <p:ext uri="{BB962C8B-B14F-4D97-AF65-F5344CB8AC3E}">
        <p14:creationId xmlns:p14="http://schemas.microsoft.com/office/powerpoint/2010/main" val="148229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20789" y="1681163"/>
            <a:ext cx="3160712" cy="823912"/>
          </a:xfrm>
        </p:spPr>
        <p:txBody>
          <a:bodyPr/>
          <a:lstStyle/>
          <a:p>
            <a:pPr algn="ctr"/>
            <a:r>
              <a:rPr lang="en-GB" dirty="0" smtClean="0"/>
              <a:t>WORKS WITH THE GOVERNMENT</a:t>
            </a:r>
            <a:endParaRPr lang="en-GB" dirty="0"/>
          </a:p>
        </p:txBody>
      </p:sp>
      <p:sp>
        <p:nvSpPr>
          <p:cNvPr id="7" name="Text Placeholder 2"/>
          <p:cNvSpPr>
            <a:spLocks noGrp="1"/>
          </p:cNvSpPr>
          <p:nvPr>
            <p:ph type="body" idx="1"/>
          </p:nvPr>
        </p:nvSpPr>
        <p:spPr>
          <a:xfrm>
            <a:off x="4381501" y="1681163"/>
            <a:ext cx="3160712" cy="823912"/>
          </a:xfrm>
        </p:spPr>
        <p:txBody>
          <a:bodyPr/>
          <a:lstStyle/>
          <a:p>
            <a:pPr algn="ctr"/>
            <a:r>
              <a:rPr lang="en-GB" dirty="0" smtClean="0"/>
              <a:t>WORKS AGAINST THE GOVERNMENT</a:t>
            </a:r>
            <a:endParaRPr lang="en-GB" dirty="0"/>
          </a:p>
        </p:txBody>
      </p:sp>
      <p:sp>
        <p:nvSpPr>
          <p:cNvPr id="8" name="Text Placeholder 2"/>
          <p:cNvSpPr>
            <a:spLocks noGrp="1"/>
          </p:cNvSpPr>
          <p:nvPr>
            <p:ph type="body" idx="1"/>
          </p:nvPr>
        </p:nvSpPr>
        <p:spPr>
          <a:xfrm>
            <a:off x="7542213" y="1685926"/>
            <a:ext cx="3160712" cy="823912"/>
          </a:xfrm>
        </p:spPr>
        <p:txBody>
          <a:bodyPr/>
          <a:lstStyle/>
          <a:p>
            <a:pPr algn="ctr"/>
            <a:r>
              <a:rPr lang="en-GB" dirty="0" smtClean="0"/>
              <a:t>STAYS INDEPENDENT AND NON-PARTISAN</a:t>
            </a:r>
            <a:endParaRPr lang="en-GB" dirty="0"/>
          </a:p>
        </p:txBody>
      </p:sp>
      <p:sp>
        <p:nvSpPr>
          <p:cNvPr id="9" name="TextBox 8"/>
          <p:cNvSpPr txBox="1"/>
          <p:nvPr/>
        </p:nvSpPr>
        <p:spPr>
          <a:xfrm>
            <a:off x="1220789" y="2679700"/>
            <a:ext cx="3160712" cy="1477328"/>
          </a:xfrm>
          <a:prstGeom prst="rect">
            <a:avLst/>
          </a:prstGeom>
          <a:noFill/>
        </p:spPr>
        <p:txBody>
          <a:bodyPr wrap="square" rtlCol="0">
            <a:spAutoFit/>
          </a:bodyPr>
          <a:lstStyle/>
          <a:p>
            <a:pPr algn="ctr"/>
            <a:r>
              <a:rPr lang="en-GB" dirty="0" smtClean="0"/>
              <a:t>Broadly agrees that the government is working for the people, and supports the implementation of their policies</a:t>
            </a:r>
            <a:endParaRPr lang="en-GB" dirty="0"/>
          </a:p>
        </p:txBody>
      </p:sp>
      <p:sp>
        <p:nvSpPr>
          <p:cNvPr id="10" name="TextBox 9"/>
          <p:cNvSpPr txBox="1"/>
          <p:nvPr/>
        </p:nvSpPr>
        <p:spPr>
          <a:xfrm>
            <a:off x="4381501" y="2679700"/>
            <a:ext cx="3160712" cy="1200329"/>
          </a:xfrm>
          <a:prstGeom prst="rect">
            <a:avLst/>
          </a:prstGeom>
          <a:noFill/>
        </p:spPr>
        <p:txBody>
          <a:bodyPr wrap="square" rtlCol="0">
            <a:spAutoFit/>
          </a:bodyPr>
          <a:lstStyle/>
          <a:p>
            <a:pPr algn="ctr"/>
            <a:r>
              <a:rPr lang="en-GB" dirty="0" smtClean="0"/>
              <a:t>Broadly disagrees with government policy and believes they primarily serve private interests</a:t>
            </a:r>
            <a:endParaRPr lang="en-GB" dirty="0"/>
          </a:p>
        </p:txBody>
      </p:sp>
      <p:sp>
        <p:nvSpPr>
          <p:cNvPr id="11" name="TextBox 10"/>
          <p:cNvSpPr txBox="1"/>
          <p:nvPr/>
        </p:nvSpPr>
        <p:spPr>
          <a:xfrm>
            <a:off x="7542213" y="2679700"/>
            <a:ext cx="3160712" cy="1754326"/>
          </a:xfrm>
          <a:prstGeom prst="rect">
            <a:avLst/>
          </a:prstGeom>
          <a:noFill/>
        </p:spPr>
        <p:txBody>
          <a:bodyPr wrap="square" rtlCol="0">
            <a:spAutoFit/>
          </a:bodyPr>
          <a:lstStyle/>
          <a:p>
            <a:pPr algn="ctr"/>
            <a:r>
              <a:rPr lang="en-GB" dirty="0" smtClean="0"/>
              <a:t>Doesn’t take a stance on any political party, refuses government funding to stay impartial, and only focuses on the issues they are concerned with</a:t>
            </a:r>
            <a:endParaRPr lang="en-GB" dirty="0"/>
          </a:p>
        </p:txBody>
      </p:sp>
      <p:sp>
        <p:nvSpPr>
          <p:cNvPr id="12" name="Title 1"/>
          <p:cNvSpPr>
            <a:spLocks noGrp="1"/>
          </p:cNvSpPr>
          <p:nvPr>
            <p:ph type="title"/>
          </p:nvPr>
        </p:nvSpPr>
        <p:spPr>
          <a:xfrm>
            <a:off x="838200" y="365125"/>
            <a:ext cx="10515600" cy="1325563"/>
          </a:xfrm>
        </p:spPr>
        <p:txBody>
          <a:bodyPr/>
          <a:lstStyle/>
          <a:p>
            <a:r>
              <a:rPr lang="en-GB" dirty="0" smtClean="0"/>
              <a:t>Approach to the government</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3986"/>
          <a:stretch/>
        </p:blipFill>
        <p:spPr bwMode="auto">
          <a:xfrm>
            <a:off x="3200400" y="4186980"/>
            <a:ext cx="5199916" cy="2264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9637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20789" y="1681163"/>
            <a:ext cx="3160712" cy="823912"/>
          </a:xfrm>
        </p:spPr>
        <p:txBody>
          <a:bodyPr/>
          <a:lstStyle/>
          <a:p>
            <a:pPr algn="ctr"/>
            <a:r>
              <a:rPr lang="en-GB" dirty="0" smtClean="0"/>
              <a:t>ADVISOR TO THE UN</a:t>
            </a:r>
            <a:endParaRPr lang="en-GB" dirty="0"/>
          </a:p>
        </p:txBody>
      </p:sp>
      <p:sp>
        <p:nvSpPr>
          <p:cNvPr id="7" name="Text Placeholder 2"/>
          <p:cNvSpPr>
            <a:spLocks noGrp="1"/>
          </p:cNvSpPr>
          <p:nvPr>
            <p:ph type="body" idx="1"/>
          </p:nvPr>
        </p:nvSpPr>
        <p:spPr>
          <a:xfrm>
            <a:off x="4381501" y="1681163"/>
            <a:ext cx="3160712" cy="823912"/>
          </a:xfrm>
        </p:spPr>
        <p:txBody>
          <a:bodyPr/>
          <a:lstStyle/>
          <a:p>
            <a:pPr algn="ctr"/>
            <a:r>
              <a:rPr lang="en-GB" dirty="0" smtClean="0"/>
              <a:t>ANTAGONIST TO UN</a:t>
            </a:r>
            <a:endParaRPr lang="en-GB" dirty="0"/>
          </a:p>
        </p:txBody>
      </p:sp>
      <p:sp>
        <p:nvSpPr>
          <p:cNvPr id="8" name="Text Placeholder 2"/>
          <p:cNvSpPr>
            <a:spLocks noGrp="1"/>
          </p:cNvSpPr>
          <p:nvPr>
            <p:ph type="body" idx="1"/>
          </p:nvPr>
        </p:nvSpPr>
        <p:spPr>
          <a:xfrm>
            <a:off x="7542213" y="1685926"/>
            <a:ext cx="3160712" cy="823912"/>
          </a:xfrm>
        </p:spPr>
        <p:txBody>
          <a:bodyPr/>
          <a:lstStyle/>
          <a:p>
            <a:pPr algn="ctr"/>
            <a:r>
              <a:rPr lang="en-GB" dirty="0" smtClean="0"/>
              <a:t>BENEFICARY TO UN</a:t>
            </a:r>
            <a:endParaRPr lang="en-GB" dirty="0"/>
          </a:p>
        </p:txBody>
      </p:sp>
      <p:sp>
        <p:nvSpPr>
          <p:cNvPr id="9" name="TextBox 8"/>
          <p:cNvSpPr txBox="1"/>
          <p:nvPr/>
        </p:nvSpPr>
        <p:spPr>
          <a:xfrm>
            <a:off x="1220789" y="2679700"/>
            <a:ext cx="3160712" cy="1200329"/>
          </a:xfrm>
          <a:prstGeom prst="rect">
            <a:avLst/>
          </a:prstGeom>
          <a:noFill/>
        </p:spPr>
        <p:txBody>
          <a:bodyPr wrap="square" rtlCol="0">
            <a:spAutoFit/>
          </a:bodyPr>
          <a:lstStyle/>
          <a:p>
            <a:pPr algn="ctr"/>
            <a:r>
              <a:rPr lang="en-GB" dirty="0" smtClean="0"/>
              <a:t>Provides information and research to inform the UN when they develop policy decisions</a:t>
            </a:r>
            <a:endParaRPr lang="en-GB" dirty="0"/>
          </a:p>
        </p:txBody>
      </p:sp>
      <p:sp>
        <p:nvSpPr>
          <p:cNvPr id="10" name="TextBox 9"/>
          <p:cNvSpPr txBox="1"/>
          <p:nvPr/>
        </p:nvSpPr>
        <p:spPr>
          <a:xfrm>
            <a:off x="4381501" y="2679700"/>
            <a:ext cx="3160712" cy="1200329"/>
          </a:xfrm>
          <a:prstGeom prst="rect">
            <a:avLst/>
          </a:prstGeom>
          <a:noFill/>
        </p:spPr>
        <p:txBody>
          <a:bodyPr wrap="square" rtlCol="0">
            <a:spAutoFit/>
          </a:bodyPr>
          <a:lstStyle/>
          <a:p>
            <a:pPr algn="ctr"/>
            <a:r>
              <a:rPr lang="en-GB" dirty="0" smtClean="0"/>
              <a:t>Believes that UN is out of touch with the local needs of member states and advocates state sovereignty</a:t>
            </a:r>
            <a:endParaRPr lang="en-GB" dirty="0"/>
          </a:p>
        </p:txBody>
      </p:sp>
      <p:sp>
        <p:nvSpPr>
          <p:cNvPr id="11" name="TextBox 10"/>
          <p:cNvSpPr txBox="1"/>
          <p:nvPr/>
        </p:nvSpPr>
        <p:spPr>
          <a:xfrm>
            <a:off x="7542213" y="2679700"/>
            <a:ext cx="3160712" cy="1200329"/>
          </a:xfrm>
          <a:prstGeom prst="rect">
            <a:avLst/>
          </a:prstGeom>
          <a:noFill/>
        </p:spPr>
        <p:txBody>
          <a:bodyPr wrap="square" rtlCol="0">
            <a:spAutoFit/>
          </a:bodyPr>
          <a:lstStyle/>
          <a:p>
            <a:pPr algn="ctr"/>
            <a:r>
              <a:rPr lang="en-GB" dirty="0" smtClean="0"/>
              <a:t>Receives funding or other support from the UN to carry out projects in line with their aims</a:t>
            </a:r>
            <a:endParaRPr lang="en-GB" dirty="0"/>
          </a:p>
        </p:txBody>
      </p:sp>
      <p:sp>
        <p:nvSpPr>
          <p:cNvPr id="12" name="Title 1"/>
          <p:cNvSpPr>
            <a:spLocks noGrp="1"/>
          </p:cNvSpPr>
          <p:nvPr>
            <p:ph type="title"/>
          </p:nvPr>
        </p:nvSpPr>
        <p:spPr>
          <a:xfrm>
            <a:off x="838200" y="365125"/>
            <a:ext cx="10515600" cy="1325563"/>
          </a:xfrm>
        </p:spPr>
        <p:txBody>
          <a:bodyPr/>
          <a:lstStyle/>
          <a:p>
            <a:r>
              <a:rPr lang="en-GB" dirty="0" smtClean="0"/>
              <a:t>Approach to the UN</a:t>
            </a:r>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8657" y="4026365"/>
            <a:ext cx="2946400" cy="2536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1845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20789" y="1681163"/>
            <a:ext cx="3160712" cy="823912"/>
          </a:xfrm>
        </p:spPr>
        <p:txBody>
          <a:bodyPr/>
          <a:lstStyle/>
          <a:p>
            <a:pPr algn="ctr"/>
            <a:r>
              <a:rPr lang="en-GB" dirty="0" smtClean="0"/>
              <a:t>CARRIES OUT OWN RESEARCH</a:t>
            </a:r>
            <a:endParaRPr lang="en-GB" dirty="0"/>
          </a:p>
        </p:txBody>
      </p:sp>
      <p:sp>
        <p:nvSpPr>
          <p:cNvPr id="7" name="Text Placeholder 2"/>
          <p:cNvSpPr>
            <a:spLocks noGrp="1"/>
          </p:cNvSpPr>
          <p:nvPr>
            <p:ph type="body" idx="1"/>
          </p:nvPr>
        </p:nvSpPr>
        <p:spPr>
          <a:xfrm>
            <a:off x="4381501" y="1681163"/>
            <a:ext cx="3160712" cy="823912"/>
          </a:xfrm>
        </p:spPr>
        <p:txBody>
          <a:bodyPr/>
          <a:lstStyle/>
          <a:p>
            <a:pPr algn="ctr"/>
            <a:r>
              <a:rPr lang="en-GB" dirty="0" smtClean="0"/>
              <a:t>EVALUATES RESEARCH BY OTHERS</a:t>
            </a:r>
            <a:endParaRPr lang="en-GB" dirty="0"/>
          </a:p>
        </p:txBody>
      </p:sp>
      <p:sp>
        <p:nvSpPr>
          <p:cNvPr id="8" name="Text Placeholder 2"/>
          <p:cNvSpPr>
            <a:spLocks noGrp="1"/>
          </p:cNvSpPr>
          <p:nvPr>
            <p:ph type="body" idx="1"/>
          </p:nvPr>
        </p:nvSpPr>
        <p:spPr>
          <a:xfrm>
            <a:off x="7542213" y="1685926"/>
            <a:ext cx="3160712" cy="823912"/>
          </a:xfrm>
        </p:spPr>
        <p:txBody>
          <a:bodyPr/>
          <a:lstStyle/>
          <a:p>
            <a:pPr algn="ctr"/>
            <a:r>
              <a:rPr lang="en-GB" dirty="0" smtClean="0"/>
              <a:t>EMPIRICALLY VERIFIED</a:t>
            </a:r>
            <a:endParaRPr lang="en-GB" dirty="0"/>
          </a:p>
        </p:txBody>
      </p:sp>
      <p:sp>
        <p:nvSpPr>
          <p:cNvPr id="9" name="TextBox 8"/>
          <p:cNvSpPr txBox="1"/>
          <p:nvPr/>
        </p:nvSpPr>
        <p:spPr>
          <a:xfrm>
            <a:off x="1220789" y="2679700"/>
            <a:ext cx="3160712" cy="1477328"/>
          </a:xfrm>
          <a:prstGeom prst="rect">
            <a:avLst/>
          </a:prstGeom>
          <a:noFill/>
        </p:spPr>
        <p:txBody>
          <a:bodyPr wrap="square" rtlCol="0">
            <a:spAutoFit/>
          </a:bodyPr>
          <a:lstStyle/>
          <a:p>
            <a:pPr algn="ctr"/>
            <a:r>
              <a:rPr lang="en-GB" dirty="0" smtClean="0"/>
              <a:t>Uses a variety of scientific methods to test hypothesise and is open to peer-critique from others to strengthen their conclusion</a:t>
            </a:r>
            <a:endParaRPr lang="en-GB" dirty="0"/>
          </a:p>
        </p:txBody>
      </p:sp>
      <p:sp>
        <p:nvSpPr>
          <p:cNvPr id="10" name="TextBox 9"/>
          <p:cNvSpPr txBox="1"/>
          <p:nvPr/>
        </p:nvSpPr>
        <p:spPr>
          <a:xfrm>
            <a:off x="4381501" y="2679700"/>
            <a:ext cx="3160712" cy="1200329"/>
          </a:xfrm>
          <a:prstGeom prst="rect">
            <a:avLst/>
          </a:prstGeom>
          <a:noFill/>
        </p:spPr>
        <p:txBody>
          <a:bodyPr wrap="square" rtlCol="0">
            <a:spAutoFit/>
          </a:bodyPr>
          <a:lstStyle/>
          <a:p>
            <a:pPr algn="ctr"/>
            <a:r>
              <a:rPr lang="en-GB" dirty="0" smtClean="0"/>
              <a:t>Takes a range of research by different people and evaluates it all together to understand a broader context</a:t>
            </a:r>
            <a:endParaRPr lang="en-GB" dirty="0"/>
          </a:p>
        </p:txBody>
      </p:sp>
      <p:sp>
        <p:nvSpPr>
          <p:cNvPr id="11" name="TextBox 10"/>
          <p:cNvSpPr txBox="1"/>
          <p:nvPr/>
        </p:nvSpPr>
        <p:spPr>
          <a:xfrm>
            <a:off x="7542213" y="2679700"/>
            <a:ext cx="3160712" cy="646331"/>
          </a:xfrm>
          <a:prstGeom prst="rect">
            <a:avLst/>
          </a:prstGeom>
          <a:noFill/>
        </p:spPr>
        <p:txBody>
          <a:bodyPr wrap="square" rtlCol="0">
            <a:spAutoFit/>
          </a:bodyPr>
          <a:lstStyle/>
          <a:p>
            <a:pPr algn="ctr"/>
            <a:r>
              <a:rPr lang="en-GB" dirty="0" smtClean="0"/>
              <a:t>Testing/exploring something though personal observations</a:t>
            </a:r>
            <a:endParaRPr lang="en-GB" dirty="0"/>
          </a:p>
        </p:txBody>
      </p:sp>
      <p:sp>
        <p:nvSpPr>
          <p:cNvPr id="12" name="Title 1"/>
          <p:cNvSpPr>
            <a:spLocks noGrp="1"/>
          </p:cNvSpPr>
          <p:nvPr>
            <p:ph type="title"/>
          </p:nvPr>
        </p:nvSpPr>
        <p:spPr>
          <a:xfrm>
            <a:off x="838200" y="365125"/>
            <a:ext cx="10515600" cy="1325563"/>
          </a:xfrm>
        </p:spPr>
        <p:txBody>
          <a:bodyPr/>
          <a:lstStyle/>
          <a:p>
            <a:r>
              <a:rPr lang="en-GB" dirty="0" smtClean="0"/>
              <a:t>Use of research</a:t>
            </a:r>
            <a:endParaRPr lang="en-GB"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39074"/>
          <a:stretch/>
        </p:blipFill>
        <p:spPr>
          <a:xfrm>
            <a:off x="7874000" y="3808190"/>
            <a:ext cx="2828925" cy="2437988"/>
          </a:xfrm>
          <a:prstGeom prst="rect">
            <a:avLst/>
          </a:prstGeom>
        </p:spPr>
      </p:pic>
    </p:spTree>
    <p:extLst>
      <p:ext uri="{BB962C8B-B14F-4D97-AF65-F5344CB8AC3E}">
        <p14:creationId xmlns:p14="http://schemas.microsoft.com/office/powerpoint/2010/main" val="4229861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smtClean="0"/>
              <a:t>Did the class mostly agree on each answer?</a:t>
            </a:r>
          </a:p>
          <a:p>
            <a:r>
              <a:rPr lang="en-GB" dirty="0" smtClean="0"/>
              <a:t>Did debating the different perspectives make you change your answer at all?</a:t>
            </a:r>
          </a:p>
          <a:p>
            <a:r>
              <a:rPr lang="en-GB" dirty="0" smtClean="0"/>
              <a:t>As a result of the class debates, have you change your opinion on any of the information sources provided earlier? If so, why?</a:t>
            </a:r>
          </a:p>
          <a:p>
            <a:endParaRPr lang="en-GB" dirty="0" smtClean="0"/>
          </a:p>
          <a:p>
            <a:endParaRPr lang="en-GB"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58840"/>
          <a:stretch/>
        </p:blipFill>
        <p:spPr>
          <a:xfrm>
            <a:off x="2844800" y="4254499"/>
            <a:ext cx="6311900" cy="2597992"/>
          </a:xfrm>
          <a:prstGeom prst="rect">
            <a:avLst/>
          </a:prstGeom>
        </p:spPr>
      </p:pic>
    </p:spTree>
    <p:extLst>
      <p:ext uri="{BB962C8B-B14F-4D97-AF65-F5344CB8AC3E}">
        <p14:creationId xmlns:p14="http://schemas.microsoft.com/office/powerpoint/2010/main" val="2328459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own viewpoint…</a:t>
            </a:r>
            <a:endParaRPr lang="en-GB" dirty="0"/>
          </a:p>
        </p:txBody>
      </p:sp>
      <p:sp>
        <p:nvSpPr>
          <p:cNvPr id="3" name="Content Placeholder 2"/>
          <p:cNvSpPr>
            <a:spLocks noGrp="1"/>
          </p:cNvSpPr>
          <p:nvPr>
            <p:ph idx="1"/>
          </p:nvPr>
        </p:nvSpPr>
        <p:spPr>
          <a:xfrm>
            <a:off x="838200" y="1825624"/>
            <a:ext cx="10106100" cy="4410075"/>
          </a:xfrm>
        </p:spPr>
        <p:txBody>
          <a:bodyPr/>
          <a:lstStyle/>
          <a:p>
            <a:r>
              <a:rPr lang="en-GB" dirty="0" smtClean="0"/>
              <a:t>Using the information you have read, the debates you have had, and your own personal perspective, consider your opinion on anthropogenic climate change</a:t>
            </a:r>
          </a:p>
          <a:p>
            <a:r>
              <a:rPr lang="en-GB" dirty="0" smtClean="0"/>
              <a:t>Write a paragraph that outlines your opinion, and the reasons behind it</a:t>
            </a:r>
          </a:p>
          <a:p>
            <a:r>
              <a:rPr lang="en-GB" dirty="0" smtClean="0"/>
              <a:t>Present your ideas and opinion to the class</a:t>
            </a:r>
          </a:p>
          <a:p>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42408"/>
          <a:stretch/>
        </p:blipFill>
        <p:spPr>
          <a:xfrm>
            <a:off x="7797800" y="4078782"/>
            <a:ext cx="3146500" cy="2563317"/>
          </a:xfrm>
          <a:prstGeom prst="rect">
            <a:avLst/>
          </a:prstGeom>
        </p:spPr>
      </p:pic>
    </p:spTree>
    <p:extLst>
      <p:ext uri="{BB962C8B-B14F-4D97-AF65-F5344CB8AC3E}">
        <p14:creationId xmlns:p14="http://schemas.microsoft.com/office/powerpoint/2010/main" val="3753630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 before you speak!</a:t>
            </a:r>
            <a:endParaRPr lang="en-GB" dirty="0"/>
          </a:p>
        </p:txBody>
      </p:sp>
      <p:sp>
        <p:nvSpPr>
          <p:cNvPr id="3" name="Content Placeholder 2"/>
          <p:cNvSpPr>
            <a:spLocks noGrp="1"/>
          </p:cNvSpPr>
          <p:nvPr>
            <p:ph idx="1"/>
          </p:nvPr>
        </p:nvSpPr>
        <p:spPr/>
        <p:txBody>
          <a:bodyPr/>
          <a:lstStyle/>
          <a:p>
            <a:r>
              <a:rPr lang="en-GB" dirty="0" smtClean="0"/>
              <a:t>Everyone is entitled to an opinion</a:t>
            </a:r>
          </a:p>
          <a:p>
            <a:pPr marL="0" indent="0">
              <a:buNone/>
            </a:pPr>
            <a:r>
              <a:rPr lang="en-GB" dirty="0" smtClean="0"/>
              <a:t>(You are not always entitled to express that opinion, if in doing so you oppress other people e.g. hate speech)</a:t>
            </a:r>
          </a:p>
          <a:p>
            <a:r>
              <a:rPr lang="en-GB" dirty="0" smtClean="0"/>
              <a:t>What do you think the best way to form an opinion is?</a:t>
            </a:r>
          </a:p>
          <a:p>
            <a:r>
              <a:rPr lang="en-GB" dirty="0" smtClean="0"/>
              <a:t>Be </a:t>
            </a:r>
            <a:r>
              <a:rPr lang="en-GB" dirty="0"/>
              <a:t>prepared to be mocked if your opinion is formed on ignorance and assumptions</a:t>
            </a:r>
            <a:r>
              <a:rPr lang="en-GB" dirty="0" smtClean="0"/>
              <a:t>!</a:t>
            </a:r>
            <a:r>
              <a:rPr lang="en-GB" dirty="0"/>
              <a:t> </a:t>
            </a:r>
            <a:r>
              <a:rPr lang="en-GB" dirty="0" smtClean="0"/>
              <a:t>Especially if you are a public figure…</a:t>
            </a:r>
          </a:p>
          <a:p>
            <a:r>
              <a:rPr lang="en-GB" dirty="0">
                <a:hlinkClick r:id="rId2"/>
              </a:rPr>
              <a:t>Click for Video</a:t>
            </a:r>
            <a:endParaRPr lang="en-GB" dirty="0"/>
          </a:p>
          <a:p>
            <a:pPr marL="0"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7868" y="4573524"/>
            <a:ext cx="3864864" cy="1901952"/>
          </a:xfrm>
          <a:prstGeom prst="rect">
            <a:avLst/>
          </a:prstGeom>
        </p:spPr>
      </p:pic>
    </p:spTree>
    <p:extLst>
      <p:ext uri="{BB962C8B-B14F-4D97-AF65-F5344CB8AC3E}">
        <p14:creationId xmlns:p14="http://schemas.microsoft.com/office/powerpoint/2010/main" val="3004587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8300" y="1412098"/>
            <a:ext cx="5062349" cy="3318651"/>
          </a:xfrm>
          <a:prstGeom prst="rect">
            <a:avLst/>
          </a:prstGeom>
        </p:spPr>
      </p:pic>
      <p:pic>
        <p:nvPicPr>
          <p:cNvPr id="3" name="Picture 2"/>
          <p:cNvPicPr>
            <a:picLocks noChangeAspect="1"/>
          </p:cNvPicPr>
          <p:nvPr/>
        </p:nvPicPr>
        <p:blipFill>
          <a:blip r:embed="rId3"/>
          <a:stretch>
            <a:fillRect/>
          </a:stretch>
        </p:blipFill>
        <p:spPr>
          <a:xfrm>
            <a:off x="5780780" y="1412098"/>
            <a:ext cx="6084195" cy="3318652"/>
          </a:xfrm>
          <a:prstGeom prst="rect">
            <a:avLst/>
          </a:prstGeom>
        </p:spPr>
      </p:pic>
    </p:spTree>
    <p:extLst>
      <p:ext uri="{BB962C8B-B14F-4D97-AF65-F5344CB8AC3E}">
        <p14:creationId xmlns:p14="http://schemas.microsoft.com/office/powerpoint/2010/main" val="3193533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 (English)</a:t>
            </a:r>
            <a:endParaRPr lang="en-GB" dirty="0"/>
          </a:p>
        </p:txBody>
      </p:sp>
      <p:sp>
        <p:nvSpPr>
          <p:cNvPr id="3" name="Content Placeholder 2"/>
          <p:cNvSpPr>
            <a:spLocks noGrp="1"/>
          </p:cNvSpPr>
          <p:nvPr>
            <p:ph idx="1"/>
          </p:nvPr>
        </p:nvSpPr>
        <p:spPr/>
        <p:txBody>
          <a:bodyPr/>
          <a:lstStyle/>
          <a:p>
            <a:r>
              <a:rPr lang="en-GB" dirty="0"/>
              <a:t>D</a:t>
            </a:r>
            <a:r>
              <a:rPr lang="en-GB" dirty="0" smtClean="0"/>
              <a:t>ifferentiate between fact and opinion</a:t>
            </a:r>
          </a:p>
          <a:p>
            <a:r>
              <a:rPr lang="en-GB" dirty="0" smtClean="0"/>
              <a:t>Assess the reliability of different sources of information, and give reasons for your judgement</a:t>
            </a:r>
          </a:p>
          <a:p>
            <a:r>
              <a:rPr lang="en-GB" dirty="0" smtClean="0"/>
              <a:t>Use available information to develop your own knowledge and opinions</a:t>
            </a:r>
          </a:p>
          <a:p>
            <a:r>
              <a:rPr lang="en-GB" dirty="0" smtClean="0"/>
              <a:t>Present your findings in a clear and comprehensive manner to the class</a:t>
            </a:r>
          </a:p>
        </p:txBody>
      </p:sp>
    </p:spTree>
    <p:extLst>
      <p:ext uri="{BB962C8B-B14F-4D97-AF65-F5344CB8AC3E}">
        <p14:creationId xmlns:p14="http://schemas.microsoft.com/office/powerpoint/2010/main" val="1285164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you know, think, or assume about climate change?</a:t>
            </a:r>
          </a:p>
        </p:txBody>
      </p:sp>
      <p:sp>
        <p:nvSpPr>
          <p:cNvPr id="3" name="Content Placeholder 2"/>
          <p:cNvSpPr>
            <a:spLocks noGrp="1"/>
          </p:cNvSpPr>
          <p:nvPr>
            <p:ph idx="1"/>
          </p:nvPr>
        </p:nvSpPr>
        <p:spPr/>
        <p:txBody>
          <a:bodyPr/>
          <a:lstStyle/>
          <a:p>
            <a:r>
              <a:rPr lang="en-GB" dirty="0"/>
              <a:t>In small groups or tables, create a </a:t>
            </a:r>
            <a:r>
              <a:rPr lang="en-GB" dirty="0" smtClean="0"/>
              <a:t>mind-map </a:t>
            </a:r>
            <a:r>
              <a:rPr lang="en-GB" dirty="0"/>
              <a:t>and write down everything you know, think or assume about climate change</a:t>
            </a:r>
          </a:p>
          <a:p>
            <a:r>
              <a:rPr lang="en-GB" dirty="0"/>
              <a:t>If your group has differing opinions, write them all down</a:t>
            </a:r>
          </a:p>
          <a:p>
            <a:r>
              <a:rPr lang="en-GB" dirty="0"/>
              <a:t>Use highlighters or different coloured pens to indicate which pieces of information are </a:t>
            </a:r>
            <a:r>
              <a:rPr lang="en-GB" u="sng" dirty="0"/>
              <a:t>fact</a:t>
            </a:r>
            <a:r>
              <a:rPr lang="en-GB" dirty="0"/>
              <a:t> and which are </a:t>
            </a:r>
            <a:r>
              <a:rPr lang="en-GB" u="sng" dirty="0"/>
              <a:t>opinion</a:t>
            </a:r>
          </a:p>
          <a:p>
            <a:endParaRPr lang="en-GB" dirty="0"/>
          </a:p>
        </p:txBody>
      </p:sp>
      <p:pic>
        <p:nvPicPr>
          <p:cNvPr id="4" name="Picture 2" descr="http://www.mindmaps.moonfruit.com/download/i/mark_dl/u/4006044775/4525290238/Colour_Book_Mind_Map_Templa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6987" y="3886200"/>
            <a:ext cx="3405438" cy="2755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9625114" y="4656102"/>
            <a:ext cx="909184" cy="823948"/>
          </a:xfrm>
          <a:prstGeom prst="rect">
            <a:avLst/>
          </a:prstGeom>
        </p:spPr>
      </p:pic>
    </p:spTree>
    <p:extLst>
      <p:ext uri="{BB962C8B-B14F-4D97-AF65-F5344CB8AC3E}">
        <p14:creationId xmlns:p14="http://schemas.microsoft.com/office/powerpoint/2010/main" val="3560322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Debrief</a:t>
            </a:r>
            <a:endParaRPr lang="en-GB" dirty="0"/>
          </a:p>
        </p:txBody>
      </p:sp>
      <p:sp>
        <p:nvSpPr>
          <p:cNvPr id="3" name="Content Placeholder 2"/>
          <p:cNvSpPr>
            <a:spLocks noGrp="1"/>
          </p:cNvSpPr>
          <p:nvPr>
            <p:ph idx="1"/>
          </p:nvPr>
        </p:nvSpPr>
        <p:spPr/>
        <p:txBody>
          <a:bodyPr/>
          <a:lstStyle/>
          <a:p>
            <a:r>
              <a:rPr lang="en-GB" dirty="0" smtClean="0"/>
              <a:t>Share some different ideas from your mind-map with the class</a:t>
            </a:r>
          </a:p>
          <a:p>
            <a:r>
              <a:rPr lang="en-GB" dirty="0" smtClean="0"/>
              <a:t>Do you mostly agree with each other? Who disagrees and why?</a:t>
            </a:r>
          </a:p>
          <a:p>
            <a:r>
              <a:rPr lang="en-GB" dirty="0" smtClean="0"/>
              <a:t>How do you define ‘fact’?</a:t>
            </a:r>
          </a:p>
          <a:p>
            <a:r>
              <a:rPr lang="en-GB" dirty="0" smtClean="0"/>
              <a:t>How do you define ‘opinion’?</a:t>
            </a:r>
          </a:p>
          <a:p>
            <a:r>
              <a:rPr lang="en-GB" dirty="0" smtClean="0"/>
              <a:t>What do you think the best way to develop an opinion is?</a:t>
            </a:r>
          </a:p>
          <a:p>
            <a:endParaRPr lang="en-GB" dirty="0" smtClean="0"/>
          </a:p>
          <a:p>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58840"/>
          <a:stretch/>
        </p:blipFill>
        <p:spPr>
          <a:xfrm>
            <a:off x="2844800" y="4254499"/>
            <a:ext cx="6311900" cy="2597992"/>
          </a:xfrm>
          <a:prstGeom prst="rect">
            <a:avLst/>
          </a:prstGeom>
        </p:spPr>
      </p:pic>
    </p:spTree>
    <p:extLst>
      <p:ext uri="{BB962C8B-B14F-4D97-AF65-F5344CB8AC3E}">
        <p14:creationId xmlns:p14="http://schemas.microsoft.com/office/powerpoint/2010/main" val="3372088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Who to believe</a:t>
            </a:r>
            <a:r>
              <a:rPr lang="en-GB" dirty="0" smtClean="0"/>
              <a:t>? </a:t>
            </a:r>
            <a:endParaRPr lang="en-GB" dirty="0"/>
          </a:p>
        </p:txBody>
      </p:sp>
      <p:sp>
        <p:nvSpPr>
          <p:cNvPr id="3" name="Content Placeholder 2"/>
          <p:cNvSpPr>
            <a:spLocks noGrp="1"/>
          </p:cNvSpPr>
          <p:nvPr>
            <p:ph idx="1"/>
          </p:nvPr>
        </p:nvSpPr>
        <p:spPr/>
        <p:txBody>
          <a:bodyPr/>
          <a:lstStyle/>
          <a:p>
            <a:r>
              <a:rPr lang="en-GB" dirty="0" smtClean="0"/>
              <a:t>There are lots of differing opinions on climate change and humans influence over it</a:t>
            </a:r>
          </a:p>
          <a:p>
            <a:r>
              <a:rPr lang="en-GB" dirty="0" smtClean="0"/>
              <a:t>In pairs, read through the information sheets you have been given. There are 7 in total. </a:t>
            </a:r>
          </a:p>
          <a:p>
            <a:r>
              <a:rPr lang="en-GB" dirty="0" smtClean="0"/>
              <a:t>Determine which ‘source’ and ‘background’ match up with your information sheet, write down the corresponding numbers</a:t>
            </a:r>
          </a:p>
          <a:p>
            <a:r>
              <a:rPr lang="en-GB" dirty="0" smtClean="0"/>
              <a:t>Give each piece of information a ‘credibility score’ of between 1 and 10, with 1 being unreliable and 10 being very reliable</a:t>
            </a:r>
          </a:p>
          <a:p>
            <a:r>
              <a:rPr lang="en-GB" dirty="0" smtClean="0"/>
              <a:t>Write down a reason for your choices and score</a:t>
            </a:r>
            <a:endParaRPr lang="en-GB" dirty="0"/>
          </a:p>
        </p:txBody>
      </p:sp>
    </p:spTree>
    <p:extLst>
      <p:ext uri="{BB962C8B-B14F-4D97-AF65-F5344CB8AC3E}">
        <p14:creationId xmlns:p14="http://schemas.microsoft.com/office/powerpoint/2010/main" val="1588707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Debrief</a:t>
            </a:r>
            <a:endParaRPr lang="en-GB" dirty="0"/>
          </a:p>
        </p:txBody>
      </p:sp>
      <p:sp>
        <p:nvSpPr>
          <p:cNvPr id="3" name="Content Placeholder 2"/>
          <p:cNvSpPr>
            <a:spLocks noGrp="1"/>
          </p:cNvSpPr>
          <p:nvPr>
            <p:ph idx="1"/>
          </p:nvPr>
        </p:nvSpPr>
        <p:spPr/>
        <p:txBody>
          <a:bodyPr/>
          <a:lstStyle/>
          <a:p>
            <a:r>
              <a:rPr lang="en-GB" dirty="0" smtClean="0"/>
              <a:t>Were you able to read closely enough to find the information that matched the source and background?</a:t>
            </a:r>
          </a:p>
          <a:p>
            <a:r>
              <a:rPr lang="en-GB" dirty="0" smtClean="0"/>
              <a:t>Which information did you give this highest credibility score and why?</a:t>
            </a:r>
          </a:p>
          <a:p>
            <a:r>
              <a:rPr lang="en-GB" dirty="0" smtClean="0"/>
              <a:t>What are some of the differing opinions in the class?</a:t>
            </a:r>
            <a:endParaRPr lang="en-GB"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58840"/>
          <a:stretch/>
        </p:blipFill>
        <p:spPr>
          <a:xfrm>
            <a:off x="2717800" y="3771899"/>
            <a:ext cx="6311900" cy="2597992"/>
          </a:xfrm>
          <a:prstGeom prst="rect">
            <a:avLst/>
          </a:prstGeom>
        </p:spPr>
      </p:pic>
    </p:spTree>
    <p:extLst>
      <p:ext uri="{BB962C8B-B14F-4D97-AF65-F5344CB8AC3E}">
        <p14:creationId xmlns:p14="http://schemas.microsoft.com/office/powerpoint/2010/main" val="1543560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makes an argument credible?</a:t>
            </a:r>
            <a:endParaRPr lang="en-GB" dirty="0"/>
          </a:p>
        </p:txBody>
      </p:sp>
      <p:sp>
        <p:nvSpPr>
          <p:cNvPr id="3" name="Content Placeholder 2"/>
          <p:cNvSpPr>
            <a:spLocks noGrp="1"/>
          </p:cNvSpPr>
          <p:nvPr>
            <p:ph idx="1"/>
          </p:nvPr>
        </p:nvSpPr>
        <p:spPr/>
        <p:txBody>
          <a:bodyPr/>
          <a:lstStyle/>
          <a:p>
            <a:r>
              <a:rPr lang="en-GB" dirty="0" smtClean="0"/>
              <a:t>Are you aware of the perspective that you bring when you assess information, and how that affects your opinion on it?</a:t>
            </a:r>
          </a:p>
          <a:p>
            <a:r>
              <a:rPr lang="en-GB" dirty="0" smtClean="0"/>
              <a:t>For the following few slides, move around the room to indicate your answer</a:t>
            </a:r>
          </a:p>
          <a:p>
            <a:r>
              <a:rPr lang="en-GB" dirty="0" smtClean="0"/>
              <a:t>Have a 5 minute class debate about your opinions on what makes you trust a source of information more</a:t>
            </a:r>
          </a:p>
          <a:p>
            <a:r>
              <a:rPr lang="en-GB" dirty="0" smtClean="0"/>
              <a:t>After the debate, see if anyone wants to change their answer before moving onto the next slide</a:t>
            </a:r>
            <a:endParaRPr lang="en-GB" dirty="0"/>
          </a:p>
        </p:txBody>
      </p:sp>
    </p:spTree>
    <p:extLst>
      <p:ext uri="{BB962C8B-B14F-4D97-AF65-F5344CB8AC3E}">
        <p14:creationId xmlns:p14="http://schemas.microsoft.com/office/powerpoint/2010/main" val="1243811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20789" y="1681163"/>
            <a:ext cx="3160712" cy="823912"/>
          </a:xfrm>
        </p:spPr>
        <p:txBody>
          <a:bodyPr/>
          <a:lstStyle/>
          <a:p>
            <a:pPr algn="ctr"/>
            <a:r>
              <a:rPr lang="en-GB" dirty="0" smtClean="0"/>
              <a:t>LOCAL</a:t>
            </a:r>
            <a:endParaRPr lang="en-GB" dirty="0"/>
          </a:p>
        </p:txBody>
      </p:sp>
      <p:sp>
        <p:nvSpPr>
          <p:cNvPr id="7" name="Text Placeholder 2"/>
          <p:cNvSpPr>
            <a:spLocks noGrp="1"/>
          </p:cNvSpPr>
          <p:nvPr>
            <p:ph type="body" idx="1"/>
          </p:nvPr>
        </p:nvSpPr>
        <p:spPr>
          <a:xfrm>
            <a:off x="4381501" y="1681163"/>
            <a:ext cx="3160712" cy="823912"/>
          </a:xfrm>
        </p:spPr>
        <p:txBody>
          <a:bodyPr/>
          <a:lstStyle/>
          <a:p>
            <a:pPr algn="ctr"/>
            <a:r>
              <a:rPr lang="en-GB" dirty="0" smtClean="0"/>
              <a:t>NATIONAL</a:t>
            </a:r>
            <a:endParaRPr lang="en-GB" dirty="0"/>
          </a:p>
        </p:txBody>
      </p:sp>
      <p:sp>
        <p:nvSpPr>
          <p:cNvPr id="8" name="Text Placeholder 2"/>
          <p:cNvSpPr>
            <a:spLocks noGrp="1"/>
          </p:cNvSpPr>
          <p:nvPr>
            <p:ph type="body" idx="1"/>
          </p:nvPr>
        </p:nvSpPr>
        <p:spPr>
          <a:xfrm>
            <a:off x="7542213" y="1685926"/>
            <a:ext cx="3160712" cy="823912"/>
          </a:xfrm>
        </p:spPr>
        <p:txBody>
          <a:bodyPr/>
          <a:lstStyle/>
          <a:p>
            <a:pPr algn="ctr"/>
            <a:r>
              <a:rPr lang="en-GB" dirty="0" smtClean="0"/>
              <a:t>INTERNATIONAL</a:t>
            </a:r>
            <a:endParaRPr lang="en-GB" dirty="0"/>
          </a:p>
        </p:txBody>
      </p:sp>
      <p:sp>
        <p:nvSpPr>
          <p:cNvPr id="9" name="TextBox 8"/>
          <p:cNvSpPr txBox="1"/>
          <p:nvPr/>
        </p:nvSpPr>
        <p:spPr>
          <a:xfrm>
            <a:off x="1220789" y="2679700"/>
            <a:ext cx="3160712" cy="1200329"/>
          </a:xfrm>
          <a:prstGeom prst="rect">
            <a:avLst/>
          </a:prstGeom>
          <a:noFill/>
        </p:spPr>
        <p:txBody>
          <a:bodyPr wrap="square" rtlCol="0">
            <a:spAutoFit/>
          </a:bodyPr>
          <a:lstStyle/>
          <a:p>
            <a:pPr algn="ctr"/>
            <a:r>
              <a:rPr lang="en-GB" dirty="0" smtClean="0"/>
              <a:t>Deep in one community, ear to the ground, access to local knowledge. May miss out on wider context and influences.</a:t>
            </a:r>
            <a:endParaRPr lang="en-GB" dirty="0"/>
          </a:p>
        </p:txBody>
      </p:sp>
      <p:sp>
        <p:nvSpPr>
          <p:cNvPr id="10" name="TextBox 9"/>
          <p:cNvSpPr txBox="1"/>
          <p:nvPr/>
        </p:nvSpPr>
        <p:spPr>
          <a:xfrm>
            <a:off x="4381501" y="2679700"/>
            <a:ext cx="3160712" cy="1477328"/>
          </a:xfrm>
          <a:prstGeom prst="rect">
            <a:avLst/>
          </a:prstGeom>
          <a:noFill/>
        </p:spPr>
        <p:txBody>
          <a:bodyPr wrap="square" rtlCol="0">
            <a:spAutoFit/>
          </a:bodyPr>
          <a:lstStyle/>
          <a:p>
            <a:pPr algn="ctr"/>
            <a:r>
              <a:rPr lang="en-GB" dirty="0" smtClean="0"/>
              <a:t>Broader view that includes the whole character of a country, access to larger resources. May miss out on local knowledge or international knowledge.</a:t>
            </a:r>
            <a:endParaRPr lang="en-GB" dirty="0"/>
          </a:p>
        </p:txBody>
      </p:sp>
      <p:sp>
        <p:nvSpPr>
          <p:cNvPr id="11" name="TextBox 10"/>
          <p:cNvSpPr txBox="1"/>
          <p:nvPr/>
        </p:nvSpPr>
        <p:spPr>
          <a:xfrm>
            <a:off x="7542213" y="2679700"/>
            <a:ext cx="3160712" cy="1754326"/>
          </a:xfrm>
          <a:prstGeom prst="rect">
            <a:avLst/>
          </a:prstGeom>
          <a:noFill/>
        </p:spPr>
        <p:txBody>
          <a:bodyPr wrap="square" rtlCol="0">
            <a:spAutoFit/>
          </a:bodyPr>
          <a:lstStyle/>
          <a:p>
            <a:pPr algn="ctr"/>
            <a:r>
              <a:rPr lang="en-GB" dirty="0" smtClean="0"/>
              <a:t>Broadest view that includes the whole world, access to large pool of knowledge and resources. May be very out of touch with on-the-ground experience.</a:t>
            </a:r>
            <a:endParaRPr lang="en-GB" dirty="0"/>
          </a:p>
        </p:txBody>
      </p:sp>
      <p:sp>
        <p:nvSpPr>
          <p:cNvPr id="12" name="Title 1"/>
          <p:cNvSpPr>
            <a:spLocks noGrp="1"/>
          </p:cNvSpPr>
          <p:nvPr>
            <p:ph type="title"/>
          </p:nvPr>
        </p:nvSpPr>
        <p:spPr>
          <a:xfrm>
            <a:off x="838200" y="365125"/>
            <a:ext cx="10515600" cy="1325563"/>
          </a:xfrm>
        </p:spPr>
        <p:txBody>
          <a:bodyPr/>
          <a:lstStyle/>
          <a:p>
            <a:r>
              <a:rPr lang="en-GB" dirty="0" smtClean="0"/>
              <a:t>Geographic remit of organisation</a:t>
            </a: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900" y="4434026"/>
            <a:ext cx="2775661" cy="2010641"/>
          </a:xfrm>
          <a:prstGeom prst="rect">
            <a:avLst/>
          </a:prstGeom>
        </p:spPr>
      </p:pic>
    </p:spTree>
    <p:extLst>
      <p:ext uri="{BB962C8B-B14F-4D97-AF65-F5344CB8AC3E}">
        <p14:creationId xmlns:p14="http://schemas.microsoft.com/office/powerpoint/2010/main" val="2848192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20789" y="1681163"/>
            <a:ext cx="3160712" cy="823912"/>
          </a:xfrm>
        </p:spPr>
        <p:txBody>
          <a:bodyPr/>
          <a:lstStyle/>
          <a:p>
            <a:pPr algn="ctr"/>
            <a:r>
              <a:rPr lang="en-GB" dirty="0" smtClean="0"/>
              <a:t>SCIENTIFIC</a:t>
            </a:r>
            <a:endParaRPr lang="en-GB" dirty="0"/>
          </a:p>
        </p:txBody>
      </p:sp>
      <p:sp>
        <p:nvSpPr>
          <p:cNvPr id="7" name="Text Placeholder 2"/>
          <p:cNvSpPr>
            <a:spLocks noGrp="1"/>
          </p:cNvSpPr>
          <p:nvPr>
            <p:ph type="body" idx="1"/>
          </p:nvPr>
        </p:nvSpPr>
        <p:spPr>
          <a:xfrm>
            <a:off x="4381501" y="1681163"/>
            <a:ext cx="3160712" cy="823912"/>
          </a:xfrm>
        </p:spPr>
        <p:txBody>
          <a:bodyPr/>
          <a:lstStyle/>
          <a:p>
            <a:pPr algn="ctr"/>
            <a:r>
              <a:rPr lang="en-GB" dirty="0" smtClean="0"/>
              <a:t>JOURNALISTIC</a:t>
            </a:r>
            <a:endParaRPr lang="en-GB" dirty="0"/>
          </a:p>
        </p:txBody>
      </p:sp>
      <p:sp>
        <p:nvSpPr>
          <p:cNvPr id="8" name="Text Placeholder 2"/>
          <p:cNvSpPr>
            <a:spLocks noGrp="1"/>
          </p:cNvSpPr>
          <p:nvPr>
            <p:ph type="body" idx="1"/>
          </p:nvPr>
        </p:nvSpPr>
        <p:spPr>
          <a:xfrm>
            <a:off x="7542213" y="1685926"/>
            <a:ext cx="3160712" cy="823912"/>
          </a:xfrm>
        </p:spPr>
        <p:txBody>
          <a:bodyPr/>
          <a:lstStyle/>
          <a:p>
            <a:pPr algn="ctr"/>
            <a:r>
              <a:rPr lang="en-GB" dirty="0" smtClean="0"/>
              <a:t>HUMANIST</a:t>
            </a:r>
            <a:endParaRPr lang="en-GB" dirty="0"/>
          </a:p>
        </p:txBody>
      </p:sp>
      <p:sp>
        <p:nvSpPr>
          <p:cNvPr id="9" name="TextBox 8"/>
          <p:cNvSpPr txBox="1"/>
          <p:nvPr/>
        </p:nvSpPr>
        <p:spPr>
          <a:xfrm>
            <a:off x="1220789" y="2679700"/>
            <a:ext cx="3160712" cy="1200329"/>
          </a:xfrm>
          <a:prstGeom prst="rect">
            <a:avLst/>
          </a:prstGeom>
          <a:noFill/>
        </p:spPr>
        <p:txBody>
          <a:bodyPr wrap="square" rtlCol="0">
            <a:spAutoFit/>
          </a:bodyPr>
          <a:lstStyle/>
          <a:p>
            <a:pPr algn="ctr"/>
            <a:r>
              <a:rPr lang="en-GB" dirty="0" smtClean="0"/>
              <a:t>Uses tests to verify facts and posit hypothesise, and has results checked over and verified by other scientists</a:t>
            </a:r>
            <a:endParaRPr lang="en-GB" dirty="0"/>
          </a:p>
        </p:txBody>
      </p:sp>
      <p:sp>
        <p:nvSpPr>
          <p:cNvPr id="10" name="TextBox 9"/>
          <p:cNvSpPr txBox="1"/>
          <p:nvPr/>
        </p:nvSpPr>
        <p:spPr>
          <a:xfrm>
            <a:off x="4381501" y="2679700"/>
            <a:ext cx="3160712" cy="1477328"/>
          </a:xfrm>
          <a:prstGeom prst="rect">
            <a:avLst/>
          </a:prstGeom>
          <a:noFill/>
        </p:spPr>
        <p:txBody>
          <a:bodyPr wrap="square" rtlCol="0">
            <a:spAutoFit/>
          </a:bodyPr>
          <a:lstStyle/>
          <a:p>
            <a:pPr algn="ctr"/>
            <a:r>
              <a:rPr lang="en-GB" dirty="0" smtClean="0"/>
              <a:t>Investigates and explores situations, researches information/facts proposed by others, and sometimes applies a perspective/personal analysis</a:t>
            </a:r>
            <a:endParaRPr lang="en-GB" dirty="0"/>
          </a:p>
        </p:txBody>
      </p:sp>
      <p:sp>
        <p:nvSpPr>
          <p:cNvPr id="11" name="TextBox 10"/>
          <p:cNvSpPr txBox="1"/>
          <p:nvPr/>
        </p:nvSpPr>
        <p:spPr>
          <a:xfrm>
            <a:off x="7542213" y="2679700"/>
            <a:ext cx="3160712" cy="1477328"/>
          </a:xfrm>
          <a:prstGeom prst="rect">
            <a:avLst/>
          </a:prstGeom>
          <a:noFill/>
        </p:spPr>
        <p:txBody>
          <a:bodyPr wrap="square" rtlCol="0">
            <a:spAutoFit/>
          </a:bodyPr>
          <a:lstStyle/>
          <a:p>
            <a:pPr algn="ctr"/>
            <a:r>
              <a:rPr lang="en-GB" dirty="0" smtClean="0"/>
              <a:t>Emphasizes </a:t>
            </a:r>
            <a:r>
              <a:rPr lang="en-GB" dirty="0"/>
              <a:t>empathy and stresses the good in human </a:t>
            </a:r>
            <a:r>
              <a:rPr lang="en-GB" dirty="0" smtClean="0"/>
              <a:t>nature. </a:t>
            </a:r>
            <a:r>
              <a:rPr lang="en-GB" dirty="0"/>
              <a:t>In politics and social theory, this approach calls for human rights and equality.</a:t>
            </a:r>
          </a:p>
        </p:txBody>
      </p:sp>
      <p:sp>
        <p:nvSpPr>
          <p:cNvPr id="12" name="Title 1"/>
          <p:cNvSpPr>
            <a:spLocks noGrp="1"/>
          </p:cNvSpPr>
          <p:nvPr>
            <p:ph type="title"/>
          </p:nvPr>
        </p:nvSpPr>
        <p:spPr>
          <a:xfrm>
            <a:off x="838200" y="365125"/>
            <a:ext cx="10515600" cy="1325563"/>
          </a:xfrm>
        </p:spPr>
        <p:txBody>
          <a:bodyPr/>
          <a:lstStyle/>
          <a:p>
            <a:r>
              <a:rPr lang="en-GB" dirty="0" smtClean="0"/>
              <a:t>Approach to understanding the world</a:t>
            </a:r>
            <a:endParaRPr lang="en-GB"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41667"/>
          <a:stretch/>
        </p:blipFill>
        <p:spPr>
          <a:xfrm>
            <a:off x="7727781" y="4368800"/>
            <a:ext cx="2570369" cy="2120900"/>
          </a:xfrm>
          <a:prstGeom prst="rect">
            <a:avLst/>
          </a:prstGeom>
        </p:spPr>
      </p:pic>
    </p:spTree>
    <p:extLst>
      <p:ext uri="{BB962C8B-B14F-4D97-AF65-F5344CB8AC3E}">
        <p14:creationId xmlns:p14="http://schemas.microsoft.com/office/powerpoint/2010/main" val="1160677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979</Words>
  <Application>Microsoft Office PowerPoint</Application>
  <PresentationFormat>Breitbild</PresentationFormat>
  <Paragraphs>87</Paragraphs>
  <Slides>17</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Arial</vt:lpstr>
      <vt:lpstr>Calibri</vt:lpstr>
      <vt:lpstr>Calibri Light</vt:lpstr>
      <vt:lpstr>Office Theme</vt:lpstr>
      <vt:lpstr>Critical Perspectives</vt:lpstr>
      <vt:lpstr>Learning Objectives (English)</vt:lpstr>
      <vt:lpstr>What do you know, think, or assume about climate change?</vt:lpstr>
      <vt:lpstr>Debrief</vt:lpstr>
      <vt:lpstr>Who to believe? </vt:lpstr>
      <vt:lpstr>Debrief</vt:lpstr>
      <vt:lpstr>What makes an argument credible?</vt:lpstr>
      <vt:lpstr>Geographic remit of organisation</vt:lpstr>
      <vt:lpstr>Approach to understanding the world</vt:lpstr>
      <vt:lpstr>Level of establishment</vt:lpstr>
      <vt:lpstr>Approach to the government</vt:lpstr>
      <vt:lpstr>Approach to the UN</vt:lpstr>
      <vt:lpstr>Use of research</vt:lpstr>
      <vt:lpstr>Conclusion</vt:lpstr>
      <vt:lpstr>Your own viewpoint…</vt:lpstr>
      <vt:lpstr>Think before you speak!</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Anne-Marie</dc:creator>
  <cp:lastModifiedBy>Justyna Ellis</cp:lastModifiedBy>
  <cp:revision>35</cp:revision>
  <dcterms:created xsi:type="dcterms:W3CDTF">2015-08-19T10:42:53Z</dcterms:created>
  <dcterms:modified xsi:type="dcterms:W3CDTF">2016-02-15T12:22:35Z</dcterms:modified>
</cp:coreProperties>
</file>