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2" r:id="rId3"/>
    <p:sldId id="285" r:id="rId4"/>
    <p:sldId id="286" r:id="rId5"/>
    <p:sldId id="287" r:id="rId6"/>
    <p:sldId id="257" r:id="rId7"/>
    <p:sldId id="271" r:id="rId8"/>
    <p:sldId id="258" r:id="rId9"/>
    <p:sldId id="272" r:id="rId10"/>
    <p:sldId id="259" r:id="rId11"/>
    <p:sldId id="273" r:id="rId12"/>
    <p:sldId id="260" r:id="rId13"/>
    <p:sldId id="261" r:id="rId14"/>
    <p:sldId id="274" r:id="rId15"/>
    <p:sldId id="267" r:id="rId16"/>
    <p:sldId id="281" r:id="rId17"/>
    <p:sldId id="275" r:id="rId18"/>
    <p:sldId id="269" r:id="rId19"/>
    <p:sldId id="279" r:id="rId20"/>
    <p:sldId id="276" r:id="rId21"/>
    <p:sldId id="268" r:id="rId22"/>
    <p:sldId id="280" r:id="rId23"/>
    <p:sldId id="283" r:id="rId24"/>
    <p:sldId id="284" r:id="rId25"/>
    <p:sldId id="264" r:id="rId26"/>
    <p:sldId id="278" r:id="rId27"/>
    <p:sldId id="265" r:id="rId28"/>
    <p:sldId id="277" r:id="rId29"/>
    <p:sldId id="270" r:id="rId30"/>
    <p:sldId id="262" r:id="rId31"/>
    <p:sldId id="266" r:id="rId32"/>
    <p:sldId id="288" r:id="rId3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14" autoAdjust="0"/>
  </p:normalViewPr>
  <p:slideViewPr>
    <p:cSldViewPr>
      <p:cViewPr varScale="1">
        <p:scale>
          <a:sx n="108" d="100"/>
          <a:sy n="108" d="100"/>
        </p:scale>
        <p:origin x="109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FF573A-33FF-4B22-9875-9F94C0FCFBFB}" type="doc">
      <dgm:prSet loTypeId="urn:microsoft.com/office/officeart/2005/8/layout/hProcess11" loCatId="process" qsTypeId="urn:microsoft.com/office/officeart/2005/8/quickstyle/simple1" qsCatId="simple" csTypeId="urn:microsoft.com/office/officeart/2005/8/colors/accent1_2" csCatId="accent1" phldr="1"/>
      <dgm:spPr/>
    </dgm:pt>
    <dgm:pt modelId="{252B1142-A21F-469E-B674-EE5F17DF1204}">
      <dgm:prSet phldrT="[Text]"/>
      <dgm:spPr/>
      <dgm:t>
        <a:bodyPr/>
        <a:lstStyle/>
        <a:p>
          <a:r>
            <a:rPr lang="en-GB" dirty="0" smtClean="0"/>
            <a:t>1754 BC</a:t>
          </a:r>
        </a:p>
        <a:p>
          <a:r>
            <a:rPr lang="en-GB" dirty="0" smtClean="0"/>
            <a:t>Code of Hammurabi</a:t>
          </a:r>
          <a:endParaRPr lang="de-DE" dirty="0"/>
        </a:p>
      </dgm:t>
    </dgm:pt>
    <dgm:pt modelId="{120837B2-BF59-49C7-946D-B47A0F7F1356}" type="parTrans" cxnId="{CDF8F3E9-37B1-456F-A21D-342A24E6816D}">
      <dgm:prSet/>
      <dgm:spPr/>
      <dgm:t>
        <a:bodyPr/>
        <a:lstStyle/>
        <a:p>
          <a:endParaRPr lang="de-DE"/>
        </a:p>
      </dgm:t>
    </dgm:pt>
    <dgm:pt modelId="{545008FC-0168-4333-AC52-2B7977E73D66}" type="sibTrans" cxnId="{CDF8F3E9-37B1-456F-A21D-342A24E6816D}">
      <dgm:prSet/>
      <dgm:spPr/>
      <dgm:t>
        <a:bodyPr/>
        <a:lstStyle/>
        <a:p>
          <a:endParaRPr lang="de-DE"/>
        </a:p>
      </dgm:t>
    </dgm:pt>
    <dgm:pt modelId="{E79769B9-B086-46E0-93C8-FE2E97967922}">
      <dgm:prSet phldrT="[Text]"/>
      <dgm:spPr/>
      <dgm:t>
        <a:bodyPr/>
        <a:lstStyle/>
        <a:p>
          <a:r>
            <a:rPr lang="en-GB" dirty="0" smtClean="0"/>
            <a:t>539–538 BC</a:t>
          </a:r>
          <a:endParaRPr lang="de-DE" dirty="0" smtClean="0"/>
        </a:p>
        <a:p>
          <a:r>
            <a:rPr lang="en-GB" dirty="0" smtClean="0"/>
            <a:t>Cyrus cylinder</a:t>
          </a:r>
          <a:endParaRPr lang="de-DE" dirty="0"/>
        </a:p>
      </dgm:t>
    </dgm:pt>
    <dgm:pt modelId="{FD1054E3-E785-46D2-AACF-FE50C72E797A}" type="parTrans" cxnId="{12E3DABC-E94D-4ED9-8140-FE7F034EEC49}">
      <dgm:prSet/>
      <dgm:spPr/>
      <dgm:t>
        <a:bodyPr/>
        <a:lstStyle/>
        <a:p>
          <a:endParaRPr lang="de-DE"/>
        </a:p>
      </dgm:t>
    </dgm:pt>
    <dgm:pt modelId="{3CD49DB3-4114-4E83-BA63-72EEC6A9B55A}" type="sibTrans" cxnId="{12E3DABC-E94D-4ED9-8140-FE7F034EEC49}">
      <dgm:prSet/>
      <dgm:spPr/>
      <dgm:t>
        <a:bodyPr/>
        <a:lstStyle/>
        <a:p>
          <a:endParaRPr lang="de-DE"/>
        </a:p>
      </dgm:t>
    </dgm:pt>
    <dgm:pt modelId="{D3F98710-C9AF-4786-BCBC-546668B624AC}">
      <dgm:prSet phldrT="[Text]"/>
      <dgm:spPr/>
      <dgm:t>
        <a:bodyPr/>
        <a:lstStyle/>
        <a:p>
          <a:r>
            <a:rPr lang="en-GB" dirty="0" smtClean="0"/>
            <a:t>268- 232 BC</a:t>
          </a:r>
        </a:p>
        <a:p>
          <a:r>
            <a:rPr lang="en-GB" dirty="0" smtClean="0"/>
            <a:t>Edicts of Asoka</a:t>
          </a:r>
          <a:endParaRPr lang="de-DE" dirty="0"/>
        </a:p>
      </dgm:t>
    </dgm:pt>
    <dgm:pt modelId="{E800D4D3-4053-4B5E-8AE2-3E89AF56ECE2}" type="parTrans" cxnId="{579AC3FF-5C25-4041-B35B-56C646E2E032}">
      <dgm:prSet/>
      <dgm:spPr/>
      <dgm:t>
        <a:bodyPr/>
        <a:lstStyle/>
        <a:p>
          <a:endParaRPr lang="de-DE"/>
        </a:p>
      </dgm:t>
    </dgm:pt>
    <dgm:pt modelId="{CE59E26D-50B2-48DA-915E-3234C884EC2C}" type="sibTrans" cxnId="{579AC3FF-5C25-4041-B35B-56C646E2E032}">
      <dgm:prSet/>
      <dgm:spPr/>
      <dgm:t>
        <a:bodyPr/>
        <a:lstStyle/>
        <a:p>
          <a:endParaRPr lang="de-DE"/>
        </a:p>
      </dgm:t>
    </dgm:pt>
    <dgm:pt modelId="{B14AA636-3EF3-4907-95C1-371E481D4A3D}" type="pres">
      <dgm:prSet presAssocID="{BBFF573A-33FF-4B22-9875-9F94C0FCFBFB}" presName="Name0" presStyleCnt="0">
        <dgm:presLayoutVars>
          <dgm:dir/>
          <dgm:resizeHandles val="exact"/>
        </dgm:presLayoutVars>
      </dgm:prSet>
      <dgm:spPr/>
    </dgm:pt>
    <dgm:pt modelId="{A4BAAD9B-11AA-4442-972A-157F34BFD340}" type="pres">
      <dgm:prSet presAssocID="{BBFF573A-33FF-4B22-9875-9F94C0FCFBFB}" presName="arrow" presStyleLbl="bgShp" presStyleIdx="0" presStyleCnt="1"/>
      <dgm:spPr/>
    </dgm:pt>
    <dgm:pt modelId="{6F507FCB-4AD5-42B7-B621-08E642817EF7}" type="pres">
      <dgm:prSet presAssocID="{BBFF573A-33FF-4B22-9875-9F94C0FCFBFB}" presName="points" presStyleCnt="0"/>
      <dgm:spPr/>
    </dgm:pt>
    <dgm:pt modelId="{E762E401-902F-4BCD-AC16-3CB115E984BF}" type="pres">
      <dgm:prSet presAssocID="{252B1142-A21F-469E-B674-EE5F17DF1204}" presName="compositeA" presStyleCnt="0"/>
      <dgm:spPr/>
    </dgm:pt>
    <dgm:pt modelId="{DB352543-8ED8-45AB-9C7D-B16C71CB324E}" type="pres">
      <dgm:prSet presAssocID="{252B1142-A21F-469E-B674-EE5F17DF1204}" presName="textA" presStyleLbl="revTx" presStyleIdx="0" presStyleCnt="3">
        <dgm:presLayoutVars>
          <dgm:bulletEnabled val="1"/>
        </dgm:presLayoutVars>
      </dgm:prSet>
      <dgm:spPr/>
      <dgm:t>
        <a:bodyPr/>
        <a:lstStyle/>
        <a:p>
          <a:endParaRPr lang="de-DE"/>
        </a:p>
      </dgm:t>
    </dgm:pt>
    <dgm:pt modelId="{0A47D54E-F234-46B2-830F-881622737C6C}" type="pres">
      <dgm:prSet presAssocID="{252B1142-A21F-469E-B674-EE5F17DF1204}" presName="circleA" presStyleLbl="node1" presStyleIdx="0" presStyleCnt="3"/>
      <dgm:spPr>
        <a:solidFill>
          <a:schemeClr val="accent5">
            <a:lumMod val="50000"/>
          </a:schemeClr>
        </a:solidFill>
      </dgm:spPr>
    </dgm:pt>
    <dgm:pt modelId="{BCA27186-D5ED-4A62-A0AE-5C0D18C48753}" type="pres">
      <dgm:prSet presAssocID="{252B1142-A21F-469E-B674-EE5F17DF1204}" presName="spaceA" presStyleCnt="0"/>
      <dgm:spPr/>
    </dgm:pt>
    <dgm:pt modelId="{0C671F2C-718A-4C1B-A1CB-E1AA74702B79}" type="pres">
      <dgm:prSet presAssocID="{545008FC-0168-4333-AC52-2B7977E73D66}" presName="space" presStyleCnt="0"/>
      <dgm:spPr/>
    </dgm:pt>
    <dgm:pt modelId="{E789791A-BA71-4641-A66F-6DF44F8E7474}" type="pres">
      <dgm:prSet presAssocID="{E79769B9-B086-46E0-93C8-FE2E97967922}" presName="compositeB" presStyleCnt="0"/>
      <dgm:spPr/>
    </dgm:pt>
    <dgm:pt modelId="{CF791373-EE6A-4771-9142-376AECE36F83}" type="pres">
      <dgm:prSet presAssocID="{E79769B9-B086-46E0-93C8-FE2E97967922}" presName="textB" presStyleLbl="revTx" presStyleIdx="1" presStyleCnt="3">
        <dgm:presLayoutVars>
          <dgm:bulletEnabled val="1"/>
        </dgm:presLayoutVars>
      </dgm:prSet>
      <dgm:spPr/>
      <dgm:t>
        <a:bodyPr/>
        <a:lstStyle/>
        <a:p>
          <a:endParaRPr lang="de-DE"/>
        </a:p>
      </dgm:t>
    </dgm:pt>
    <dgm:pt modelId="{88EFB0F0-0E30-4868-8812-B8B940582E13}" type="pres">
      <dgm:prSet presAssocID="{E79769B9-B086-46E0-93C8-FE2E97967922}" presName="circleB" presStyleLbl="node1" presStyleIdx="1" presStyleCnt="3"/>
      <dgm:spPr>
        <a:solidFill>
          <a:schemeClr val="accent5">
            <a:lumMod val="75000"/>
          </a:schemeClr>
        </a:solidFill>
      </dgm:spPr>
    </dgm:pt>
    <dgm:pt modelId="{D57375FA-8585-4D43-B5B2-79CC1B9F735E}" type="pres">
      <dgm:prSet presAssocID="{E79769B9-B086-46E0-93C8-FE2E97967922}" presName="spaceB" presStyleCnt="0"/>
      <dgm:spPr/>
    </dgm:pt>
    <dgm:pt modelId="{2DFDF4A6-BDA2-4CDA-93C4-BE080E864A44}" type="pres">
      <dgm:prSet presAssocID="{3CD49DB3-4114-4E83-BA63-72EEC6A9B55A}" presName="space" presStyleCnt="0"/>
      <dgm:spPr/>
    </dgm:pt>
    <dgm:pt modelId="{8B7E8A05-9DC5-45BF-B5D6-FCB5AB91A3A8}" type="pres">
      <dgm:prSet presAssocID="{D3F98710-C9AF-4786-BCBC-546668B624AC}" presName="compositeA" presStyleCnt="0"/>
      <dgm:spPr/>
    </dgm:pt>
    <dgm:pt modelId="{C03CB38C-D6CF-4BD7-B6E0-E21374EA503A}" type="pres">
      <dgm:prSet presAssocID="{D3F98710-C9AF-4786-BCBC-546668B624AC}" presName="textA" presStyleLbl="revTx" presStyleIdx="2" presStyleCnt="3">
        <dgm:presLayoutVars>
          <dgm:bulletEnabled val="1"/>
        </dgm:presLayoutVars>
      </dgm:prSet>
      <dgm:spPr/>
      <dgm:t>
        <a:bodyPr/>
        <a:lstStyle/>
        <a:p>
          <a:endParaRPr lang="de-DE"/>
        </a:p>
      </dgm:t>
    </dgm:pt>
    <dgm:pt modelId="{F76C0BAD-1926-4D6C-B16E-978BC8B0C3FF}" type="pres">
      <dgm:prSet presAssocID="{D3F98710-C9AF-4786-BCBC-546668B624AC}" presName="circleA" presStyleLbl="node1" presStyleIdx="2" presStyleCnt="3"/>
      <dgm:spPr>
        <a:solidFill>
          <a:schemeClr val="accent5">
            <a:lumMod val="60000"/>
            <a:lumOff val="40000"/>
          </a:schemeClr>
        </a:solidFill>
      </dgm:spPr>
    </dgm:pt>
    <dgm:pt modelId="{CEB42B13-10E5-439F-98DE-2A2C8FA0FE10}" type="pres">
      <dgm:prSet presAssocID="{D3F98710-C9AF-4786-BCBC-546668B624AC}" presName="spaceA" presStyleCnt="0"/>
      <dgm:spPr/>
    </dgm:pt>
  </dgm:ptLst>
  <dgm:cxnLst>
    <dgm:cxn modelId="{12E3DABC-E94D-4ED9-8140-FE7F034EEC49}" srcId="{BBFF573A-33FF-4B22-9875-9F94C0FCFBFB}" destId="{E79769B9-B086-46E0-93C8-FE2E97967922}" srcOrd="1" destOrd="0" parTransId="{FD1054E3-E785-46D2-AACF-FE50C72E797A}" sibTransId="{3CD49DB3-4114-4E83-BA63-72EEC6A9B55A}"/>
    <dgm:cxn modelId="{579AC3FF-5C25-4041-B35B-56C646E2E032}" srcId="{BBFF573A-33FF-4B22-9875-9F94C0FCFBFB}" destId="{D3F98710-C9AF-4786-BCBC-546668B624AC}" srcOrd="2" destOrd="0" parTransId="{E800D4D3-4053-4B5E-8AE2-3E89AF56ECE2}" sibTransId="{CE59E26D-50B2-48DA-915E-3234C884EC2C}"/>
    <dgm:cxn modelId="{CDF8F3E9-37B1-456F-A21D-342A24E6816D}" srcId="{BBFF573A-33FF-4B22-9875-9F94C0FCFBFB}" destId="{252B1142-A21F-469E-B674-EE5F17DF1204}" srcOrd="0" destOrd="0" parTransId="{120837B2-BF59-49C7-946D-B47A0F7F1356}" sibTransId="{545008FC-0168-4333-AC52-2B7977E73D66}"/>
    <dgm:cxn modelId="{F5CFF425-06E6-4BD8-8258-2BF08B675A65}" type="presOf" srcId="{D3F98710-C9AF-4786-BCBC-546668B624AC}" destId="{C03CB38C-D6CF-4BD7-B6E0-E21374EA503A}" srcOrd="0" destOrd="0" presId="urn:microsoft.com/office/officeart/2005/8/layout/hProcess11"/>
    <dgm:cxn modelId="{30D92AD9-26E3-468A-A7C8-243D88F567FB}" type="presOf" srcId="{BBFF573A-33FF-4B22-9875-9F94C0FCFBFB}" destId="{B14AA636-3EF3-4907-95C1-371E481D4A3D}" srcOrd="0" destOrd="0" presId="urn:microsoft.com/office/officeart/2005/8/layout/hProcess11"/>
    <dgm:cxn modelId="{EB360198-D637-4E10-941C-582DFEC1B588}" type="presOf" srcId="{252B1142-A21F-469E-B674-EE5F17DF1204}" destId="{DB352543-8ED8-45AB-9C7D-B16C71CB324E}" srcOrd="0" destOrd="0" presId="urn:microsoft.com/office/officeart/2005/8/layout/hProcess11"/>
    <dgm:cxn modelId="{F6D56443-B0D6-4068-9295-47DF51E3EC65}" type="presOf" srcId="{E79769B9-B086-46E0-93C8-FE2E97967922}" destId="{CF791373-EE6A-4771-9142-376AECE36F83}" srcOrd="0" destOrd="0" presId="urn:microsoft.com/office/officeart/2005/8/layout/hProcess11"/>
    <dgm:cxn modelId="{777A86D0-9714-4F71-A2EA-A7DD18122B2E}" type="presParOf" srcId="{B14AA636-3EF3-4907-95C1-371E481D4A3D}" destId="{A4BAAD9B-11AA-4442-972A-157F34BFD340}" srcOrd="0" destOrd="0" presId="urn:microsoft.com/office/officeart/2005/8/layout/hProcess11"/>
    <dgm:cxn modelId="{9D5E49F5-4F40-46B8-BDD4-ADE4002688F5}" type="presParOf" srcId="{B14AA636-3EF3-4907-95C1-371E481D4A3D}" destId="{6F507FCB-4AD5-42B7-B621-08E642817EF7}" srcOrd="1" destOrd="0" presId="urn:microsoft.com/office/officeart/2005/8/layout/hProcess11"/>
    <dgm:cxn modelId="{3C0E7D55-3568-469E-8669-15D664E56F1E}" type="presParOf" srcId="{6F507FCB-4AD5-42B7-B621-08E642817EF7}" destId="{E762E401-902F-4BCD-AC16-3CB115E984BF}" srcOrd="0" destOrd="0" presId="urn:microsoft.com/office/officeart/2005/8/layout/hProcess11"/>
    <dgm:cxn modelId="{5E0E7C5E-1148-4295-9887-880309B8CB45}" type="presParOf" srcId="{E762E401-902F-4BCD-AC16-3CB115E984BF}" destId="{DB352543-8ED8-45AB-9C7D-B16C71CB324E}" srcOrd="0" destOrd="0" presId="urn:microsoft.com/office/officeart/2005/8/layout/hProcess11"/>
    <dgm:cxn modelId="{E57E44EA-C7DA-4FFC-B5A3-97228CCEE686}" type="presParOf" srcId="{E762E401-902F-4BCD-AC16-3CB115E984BF}" destId="{0A47D54E-F234-46B2-830F-881622737C6C}" srcOrd="1" destOrd="0" presId="urn:microsoft.com/office/officeart/2005/8/layout/hProcess11"/>
    <dgm:cxn modelId="{171468C2-EDA3-4532-8721-CBC565C11216}" type="presParOf" srcId="{E762E401-902F-4BCD-AC16-3CB115E984BF}" destId="{BCA27186-D5ED-4A62-A0AE-5C0D18C48753}" srcOrd="2" destOrd="0" presId="urn:microsoft.com/office/officeart/2005/8/layout/hProcess11"/>
    <dgm:cxn modelId="{61BB664E-1459-44B1-A399-A5384AA8F70B}" type="presParOf" srcId="{6F507FCB-4AD5-42B7-B621-08E642817EF7}" destId="{0C671F2C-718A-4C1B-A1CB-E1AA74702B79}" srcOrd="1" destOrd="0" presId="urn:microsoft.com/office/officeart/2005/8/layout/hProcess11"/>
    <dgm:cxn modelId="{DE086D53-F546-4991-8C4D-CEDDE8AF5F1D}" type="presParOf" srcId="{6F507FCB-4AD5-42B7-B621-08E642817EF7}" destId="{E789791A-BA71-4641-A66F-6DF44F8E7474}" srcOrd="2" destOrd="0" presId="urn:microsoft.com/office/officeart/2005/8/layout/hProcess11"/>
    <dgm:cxn modelId="{04F2925D-9D0E-4351-BA27-C08151319A7A}" type="presParOf" srcId="{E789791A-BA71-4641-A66F-6DF44F8E7474}" destId="{CF791373-EE6A-4771-9142-376AECE36F83}" srcOrd="0" destOrd="0" presId="urn:microsoft.com/office/officeart/2005/8/layout/hProcess11"/>
    <dgm:cxn modelId="{36CD301D-3BC0-4DF1-8CF9-950F7052C821}" type="presParOf" srcId="{E789791A-BA71-4641-A66F-6DF44F8E7474}" destId="{88EFB0F0-0E30-4868-8812-B8B940582E13}" srcOrd="1" destOrd="0" presId="urn:microsoft.com/office/officeart/2005/8/layout/hProcess11"/>
    <dgm:cxn modelId="{234C8E76-FC64-4F32-97FC-6F27ACBD76A0}" type="presParOf" srcId="{E789791A-BA71-4641-A66F-6DF44F8E7474}" destId="{D57375FA-8585-4D43-B5B2-79CC1B9F735E}" srcOrd="2" destOrd="0" presId="urn:microsoft.com/office/officeart/2005/8/layout/hProcess11"/>
    <dgm:cxn modelId="{2B55499C-5920-4A00-9F44-8223772D9527}" type="presParOf" srcId="{6F507FCB-4AD5-42B7-B621-08E642817EF7}" destId="{2DFDF4A6-BDA2-4CDA-93C4-BE080E864A44}" srcOrd="3" destOrd="0" presId="urn:microsoft.com/office/officeart/2005/8/layout/hProcess11"/>
    <dgm:cxn modelId="{06769C50-9950-495A-B776-5AA41F36E929}" type="presParOf" srcId="{6F507FCB-4AD5-42B7-B621-08E642817EF7}" destId="{8B7E8A05-9DC5-45BF-B5D6-FCB5AB91A3A8}" srcOrd="4" destOrd="0" presId="urn:microsoft.com/office/officeart/2005/8/layout/hProcess11"/>
    <dgm:cxn modelId="{F8CD9A6F-77EA-457D-B079-5CB4A52C8967}" type="presParOf" srcId="{8B7E8A05-9DC5-45BF-B5D6-FCB5AB91A3A8}" destId="{C03CB38C-D6CF-4BD7-B6E0-E21374EA503A}" srcOrd="0" destOrd="0" presId="urn:microsoft.com/office/officeart/2005/8/layout/hProcess11"/>
    <dgm:cxn modelId="{06E4BE32-7CF7-4CF9-A079-1AF912A866F6}" type="presParOf" srcId="{8B7E8A05-9DC5-45BF-B5D6-FCB5AB91A3A8}" destId="{F76C0BAD-1926-4D6C-B16E-978BC8B0C3FF}" srcOrd="1" destOrd="0" presId="urn:microsoft.com/office/officeart/2005/8/layout/hProcess11"/>
    <dgm:cxn modelId="{DC8C1457-4079-4326-97A8-1F8710D7C602}" type="presParOf" srcId="{8B7E8A05-9DC5-45BF-B5D6-FCB5AB91A3A8}" destId="{CEB42B13-10E5-439F-98DE-2A2C8FA0FE1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FF573A-33FF-4B22-9875-9F94C0FCFBFB}" type="doc">
      <dgm:prSet loTypeId="urn:microsoft.com/office/officeart/2005/8/layout/hProcess11" loCatId="process" qsTypeId="urn:microsoft.com/office/officeart/2005/8/quickstyle/simple1" qsCatId="simple" csTypeId="urn:microsoft.com/office/officeart/2005/8/colors/accent1_2" csCatId="accent1" phldr="1"/>
      <dgm:spPr/>
    </dgm:pt>
    <dgm:pt modelId="{252B1142-A21F-469E-B674-EE5F17DF1204}">
      <dgm:prSet phldrT="[Text]"/>
      <dgm:spPr/>
      <dgm:t>
        <a:bodyPr/>
        <a:lstStyle/>
        <a:p>
          <a:r>
            <a:rPr lang="de-DE" dirty="0" smtClean="0"/>
            <a:t>1215 </a:t>
          </a:r>
        </a:p>
        <a:p>
          <a:r>
            <a:rPr lang="de-DE" dirty="0" smtClean="0"/>
            <a:t>Magna </a:t>
          </a:r>
          <a:r>
            <a:rPr lang="de-DE" dirty="0" err="1" smtClean="0"/>
            <a:t>Carta</a:t>
          </a:r>
          <a:endParaRPr lang="de-DE" dirty="0"/>
        </a:p>
      </dgm:t>
    </dgm:pt>
    <dgm:pt modelId="{120837B2-BF59-49C7-946D-B47A0F7F1356}" type="parTrans" cxnId="{CDF8F3E9-37B1-456F-A21D-342A24E6816D}">
      <dgm:prSet/>
      <dgm:spPr/>
      <dgm:t>
        <a:bodyPr/>
        <a:lstStyle/>
        <a:p>
          <a:endParaRPr lang="de-DE"/>
        </a:p>
      </dgm:t>
    </dgm:pt>
    <dgm:pt modelId="{545008FC-0168-4333-AC52-2B7977E73D66}" type="sibTrans" cxnId="{CDF8F3E9-37B1-456F-A21D-342A24E6816D}">
      <dgm:prSet/>
      <dgm:spPr/>
      <dgm:t>
        <a:bodyPr/>
        <a:lstStyle/>
        <a:p>
          <a:endParaRPr lang="de-DE"/>
        </a:p>
      </dgm:t>
    </dgm:pt>
    <dgm:pt modelId="{E79769B9-B086-46E0-93C8-FE2E97967922}">
      <dgm:prSet phldrT="[Text]"/>
      <dgm:spPr/>
      <dgm:t>
        <a:bodyPr/>
        <a:lstStyle/>
        <a:p>
          <a:r>
            <a:rPr lang="de-DE" dirty="0" smtClean="0"/>
            <a:t>1791 USA</a:t>
          </a:r>
        </a:p>
        <a:p>
          <a:r>
            <a:rPr lang="de-DE" dirty="0" smtClean="0"/>
            <a:t>Bill </a:t>
          </a:r>
          <a:r>
            <a:rPr lang="de-DE" dirty="0" err="1" smtClean="0"/>
            <a:t>of</a:t>
          </a:r>
          <a:r>
            <a:rPr lang="de-DE" dirty="0" smtClean="0"/>
            <a:t> </a:t>
          </a:r>
          <a:r>
            <a:rPr lang="de-DE" dirty="0" err="1" smtClean="0"/>
            <a:t>Rights</a:t>
          </a:r>
          <a:endParaRPr lang="de-DE" dirty="0"/>
        </a:p>
      </dgm:t>
    </dgm:pt>
    <dgm:pt modelId="{FD1054E3-E785-46D2-AACF-FE50C72E797A}" type="parTrans" cxnId="{12E3DABC-E94D-4ED9-8140-FE7F034EEC49}">
      <dgm:prSet/>
      <dgm:spPr/>
      <dgm:t>
        <a:bodyPr/>
        <a:lstStyle/>
        <a:p>
          <a:endParaRPr lang="de-DE"/>
        </a:p>
      </dgm:t>
    </dgm:pt>
    <dgm:pt modelId="{3CD49DB3-4114-4E83-BA63-72EEC6A9B55A}" type="sibTrans" cxnId="{12E3DABC-E94D-4ED9-8140-FE7F034EEC49}">
      <dgm:prSet/>
      <dgm:spPr/>
      <dgm:t>
        <a:bodyPr/>
        <a:lstStyle/>
        <a:p>
          <a:endParaRPr lang="de-DE"/>
        </a:p>
      </dgm:t>
    </dgm:pt>
    <dgm:pt modelId="{D3F98710-C9AF-4786-BCBC-546668B624AC}">
      <dgm:prSet phldrT="[Text]"/>
      <dgm:spPr/>
      <dgm:t>
        <a:bodyPr/>
        <a:lstStyle/>
        <a:p>
          <a:r>
            <a:rPr lang="de-DE" dirty="0" smtClean="0"/>
            <a:t>1948 </a:t>
          </a:r>
          <a:br>
            <a:rPr lang="de-DE" dirty="0" smtClean="0"/>
          </a:br>
          <a:r>
            <a:rPr lang="en-GB" dirty="0" smtClean="0"/>
            <a:t>Universal Declaration of Human Rights</a:t>
          </a:r>
          <a:endParaRPr lang="de-DE" dirty="0"/>
        </a:p>
      </dgm:t>
    </dgm:pt>
    <dgm:pt modelId="{E800D4D3-4053-4B5E-8AE2-3E89AF56ECE2}" type="parTrans" cxnId="{579AC3FF-5C25-4041-B35B-56C646E2E032}">
      <dgm:prSet/>
      <dgm:spPr/>
      <dgm:t>
        <a:bodyPr/>
        <a:lstStyle/>
        <a:p>
          <a:endParaRPr lang="de-DE"/>
        </a:p>
      </dgm:t>
    </dgm:pt>
    <dgm:pt modelId="{CE59E26D-50B2-48DA-915E-3234C884EC2C}" type="sibTrans" cxnId="{579AC3FF-5C25-4041-B35B-56C646E2E032}">
      <dgm:prSet/>
      <dgm:spPr/>
      <dgm:t>
        <a:bodyPr/>
        <a:lstStyle/>
        <a:p>
          <a:endParaRPr lang="de-DE"/>
        </a:p>
      </dgm:t>
    </dgm:pt>
    <dgm:pt modelId="{B14AA636-3EF3-4907-95C1-371E481D4A3D}" type="pres">
      <dgm:prSet presAssocID="{BBFF573A-33FF-4B22-9875-9F94C0FCFBFB}" presName="Name0" presStyleCnt="0">
        <dgm:presLayoutVars>
          <dgm:dir/>
          <dgm:resizeHandles val="exact"/>
        </dgm:presLayoutVars>
      </dgm:prSet>
      <dgm:spPr/>
    </dgm:pt>
    <dgm:pt modelId="{A4BAAD9B-11AA-4442-972A-157F34BFD340}" type="pres">
      <dgm:prSet presAssocID="{BBFF573A-33FF-4B22-9875-9F94C0FCFBFB}" presName="arrow" presStyleLbl="bgShp" presStyleIdx="0" presStyleCnt="1"/>
      <dgm:spPr/>
    </dgm:pt>
    <dgm:pt modelId="{6F507FCB-4AD5-42B7-B621-08E642817EF7}" type="pres">
      <dgm:prSet presAssocID="{BBFF573A-33FF-4B22-9875-9F94C0FCFBFB}" presName="points" presStyleCnt="0"/>
      <dgm:spPr/>
    </dgm:pt>
    <dgm:pt modelId="{E762E401-902F-4BCD-AC16-3CB115E984BF}" type="pres">
      <dgm:prSet presAssocID="{252B1142-A21F-469E-B674-EE5F17DF1204}" presName="compositeA" presStyleCnt="0"/>
      <dgm:spPr/>
    </dgm:pt>
    <dgm:pt modelId="{DB352543-8ED8-45AB-9C7D-B16C71CB324E}" type="pres">
      <dgm:prSet presAssocID="{252B1142-A21F-469E-B674-EE5F17DF1204}" presName="textA" presStyleLbl="revTx" presStyleIdx="0" presStyleCnt="3">
        <dgm:presLayoutVars>
          <dgm:bulletEnabled val="1"/>
        </dgm:presLayoutVars>
      </dgm:prSet>
      <dgm:spPr/>
      <dgm:t>
        <a:bodyPr/>
        <a:lstStyle/>
        <a:p>
          <a:endParaRPr lang="de-DE"/>
        </a:p>
      </dgm:t>
    </dgm:pt>
    <dgm:pt modelId="{0A47D54E-F234-46B2-830F-881622737C6C}" type="pres">
      <dgm:prSet presAssocID="{252B1142-A21F-469E-B674-EE5F17DF1204}" presName="circleA" presStyleLbl="node1" presStyleIdx="0" presStyleCnt="3"/>
      <dgm:spPr>
        <a:solidFill>
          <a:schemeClr val="accent5">
            <a:lumMod val="50000"/>
          </a:schemeClr>
        </a:solidFill>
      </dgm:spPr>
      <dgm:t>
        <a:bodyPr/>
        <a:lstStyle/>
        <a:p>
          <a:endParaRPr lang="en-GB"/>
        </a:p>
      </dgm:t>
    </dgm:pt>
    <dgm:pt modelId="{BCA27186-D5ED-4A62-A0AE-5C0D18C48753}" type="pres">
      <dgm:prSet presAssocID="{252B1142-A21F-469E-B674-EE5F17DF1204}" presName="spaceA" presStyleCnt="0"/>
      <dgm:spPr/>
    </dgm:pt>
    <dgm:pt modelId="{0C671F2C-718A-4C1B-A1CB-E1AA74702B79}" type="pres">
      <dgm:prSet presAssocID="{545008FC-0168-4333-AC52-2B7977E73D66}" presName="space" presStyleCnt="0"/>
      <dgm:spPr/>
    </dgm:pt>
    <dgm:pt modelId="{E789791A-BA71-4641-A66F-6DF44F8E7474}" type="pres">
      <dgm:prSet presAssocID="{E79769B9-B086-46E0-93C8-FE2E97967922}" presName="compositeB" presStyleCnt="0"/>
      <dgm:spPr/>
    </dgm:pt>
    <dgm:pt modelId="{CF791373-EE6A-4771-9142-376AECE36F83}" type="pres">
      <dgm:prSet presAssocID="{E79769B9-B086-46E0-93C8-FE2E97967922}" presName="textB" presStyleLbl="revTx" presStyleIdx="1" presStyleCnt="3" custLinFactNeighborX="-41365" custLinFactNeighborY="-1253">
        <dgm:presLayoutVars>
          <dgm:bulletEnabled val="1"/>
        </dgm:presLayoutVars>
      </dgm:prSet>
      <dgm:spPr/>
      <dgm:t>
        <a:bodyPr/>
        <a:lstStyle/>
        <a:p>
          <a:endParaRPr lang="de-DE"/>
        </a:p>
      </dgm:t>
    </dgm:pt>
    <dgm:pt modelId="{88EFB0F0-0E30-4868-8812-B8B940582E13}" type="pres">
      <dgm:prSet presAssocID="{E79769B9-B086-46E0-93C8-FE2E97967922}" presName="circleB" presStyleLbl="node1" presStyleIdx="1" presStyleCnt="3" custLinFactX="-100000" custLinFactNeighborX="-140924" custLinFactNeighborY="1799"/>
      <dgm:spPr>
        <a:blipFill rotWithShape="0">
          <a:blip xmlns:r="http://schemas.openxmlformats.org/officeDocument/2006/relationships" r:embed="rId1"/>
          <a:stretch>
            <a:fillRect/>
          </a:stretch>
        </a:blipFill>
      </dgm:spPr>
      <dgm:t>
        <a:bodyPr/>
        <a:lstStyle/>
        <a:p>
          <a:endParaRPr lang="en-GB"/>
        </a:p>
      </dgm:t>
    </dgm:pt>
    <dgm:pt modelId="{D57375FA-8585-4D43-B5B2-79CC1B9F735E}" type="pres">
      <dgm:prSet presAssocID="{E79769B9-B086-46E0-93C8-FE2E97967922}" presName="spaceB" presStyleCnt="0"/>
      <dgm:spPr/>
    </dgm:pt>
    <dgm:pt modelId="{2DFDF4A6-BDA2-4CDA-93C4-BE080E864A44}" type="pres">
      <dgm:prSet presAssocID="{3CD49DB3-4114-4E83-BA63-72EEC6A9B55A}" presName="space" presStyleCnt="0"/>
      <dgm:spPr/>
    </dgm:pt>
    <dgm:pt modelId="{8B7E8A05-9DC5-45BF-B5D6-FCB5AB91A3A8}" type="pres">
      <dgm:prSet presAssocID="{D3F98710-C9AF-4786-BCBC-546668B624AC}" presName="compositeA" presStyleCnt="0"/>
      <dgm:spPr/>
    </dgm:pt>
    <dgm:pt modelId="{C03CB38C-D6CF-4BD7-B6E0-E21374EA503A}" type="pres">
      <dgm:prSet presAssocID="{D3F98710-C9AF-4786-BCBC-546668B624AC}" presName="textA" presStyleLbl="revTx" presStyleIdx="2" presStyleCnt="3" custLinFactNeighborX="-95080" custLinFactNeighborY="-2398">
        <dgm:presLayoutVars>
          <dgm:bulletEnabled val="1"/>
        </dgm:presLayoutVars>
      </dgm:prSet>
      <dgm:spPr/>
      <dgm:t>
        <a:bodyPr/>
        <a:lstStyle/>
        <a:p>
          <a:endParaRPr lang="de-DE"/>
        </a:p>
      </dgm:t>
    </dgm:pt>
    <dgm:pt modelId="{F76C0BAD-1926-4D6C-B16E-978BC8B0C3FF}" type="pres">
      <dgm:prSet presAssocID="{D3F98710-C9AF-4786-BCBC-546668B624AC}" presName="circleA" presStyleLbl="node1" presStyleIdx="2" presStyleCnt="3" custLinFactX="-218619" custLinFactNeighborX="-300000" custLinFactNeighborY="1799"/>
      <dgm:spPr>
        <a:blipFill rotWithShape="0">
          <a:blip xmlns:r="http://schemas.openxmlformats.org/officeDocument/2006/relationships" r:embed="rId2"/>
          <a:stretch>
            <a:fillRect/>
          </a:stretch>
        </a:blipFill>
      </dgm:spPr>
      <dgm:t>
        <a:bodyPr/>
        <a:lstStyle/>
        <a:p>
          <a:endParaRPr lang="en-GB"/>
        </a:p>
      </dgm:t>
    </dgm:pt>
    <dgm:pt modelId="{CEB42B13-10E5-439F-98DE-2A2C8FA0FE10}" type="pres">
      <dgm:prSet presAssocID="{D3F98710-C9AF-4786-BCBC-546668B624AC}" presName="spaceA" presStyleCnt="0"/>
      <dgm:spPr/>
    </dgm:pt>
  </dgm:ptLst>
  <dgm:cxnLst>
    <dgm:cxn modelId="{12E3DABC-E94D-4ED9-8140-FE7F034EEC49}" srcId="{BBFF573A-33FF-4B22-9875-9F94C0FCFBFB}" destId="{E79769B9-B086-46E0-93C8-FE2E97967922}" srcOrd="1" destOrd="0" parTransId="{FD1054E3-E785-46D2-AACF-FE50C72E797A}" sibTransId="{3CD49DB3-4114-4E83-BA63-72EEC6A9B55A}"/>
    <dgm:cxn modelId="{CDF8F3E9-37B1-456F-A21D-342A24E6816D}" srcId="{BBFF573A-33FF-4B22-9875-9F94C0FCFBFB}" destId="{252B1142-A21F-469E-B674-EE5F17DF1204}" srcOrd="0" destOrd="0" parTransId="{120837B2-BF59-49C7-946D-B47A0F7F1356}" sibTransId="{545008FC-0168-4333-AC52-2B7977E73D66}"/>
    <dgm:cxn modelId="{F2299A50-27B3-4A8B-95AA-7982CB29EB18}" type="presOf" srcId="{BBFF573A-33FF-4B22-9875-9F94C0FCFBFB}" destId="{B14AA636-3EF3-4907-95C1-371E481D4A3D}" srcOrd="0" destOrd="0" presId="urn:microsoft.com/office/officeart/2005/8/layout/hProcess11"/>
    <dgm:cxn modelId="{ABDC202E-D7D7-4E02-8DE7-609E8DE4D208}" type="presOf" srcId="{E79769B9-B086-46E0-93C8-FE2E97967922}" destId="{CF791373-EE6A-4771-9142-376AECE36F83}" srcOrd="0" destOrd="0" presId="urn:microsoft.com/office/officeart/2005/8/layout/hProcess11"/>
    <dgm:cxn modelId="{80CA7753-AE4D-4AD2-B97F-D8A35523CFE7}" type="presOf" srcId="{D3F98710-C9AF-4786-BCBC-546668B624AC}" destId="{C03CB38C-D6CF-4BD7-B6E0-E21374EA503A}" srcOrd="0" destOrd="0" presId="urn:microsoft.com/office/officeart/2005/8/layout/hProcess11"/>
    <dgm:cxn modelId="{BC6251DD-F4D7-42E6-8E2C-496089287E7C}" type="presOf" srcId="{252B1142-A21F-469E-B674-EE5F17DF1204}" destId="{DB352543-8ED8-45AB-9C7D-B16C71CB324E}" srcOrd="0" destOrd="0" presId="urn:microsoft.com/office/officeart/2005/8/layout/hProcess11"/>
    <dgm:cxn modelId="{579AC3FF-5C25-4041-B35B-56C646E2E032}" srcId="{BBFF573A-33FF-4B22-9875-9F94C0FCFBFB}" destId="{D3F98710-C9AF-4786-BCBC-546668B624AC}" srcOrd="2" destOrd="0" parTransId="{E800D4D3-4053-4B5E-8AE2-3E89AF56ECE2}" sibTransId="{CE59E26D-50B2-48DA-915E-3234C884EC2C}"/>
    <dgm:cxn modelId="{40088824-963D-424A-AD7F-52C92352FBBC}" type="presParOf" srcId="{B14AA636-3EF3-4907-95C1-371E481D4A3D}" destId="{A4BAAD9B-11AA-4442-972A-157F34BFD340}" srcOrd="0" destOrd="0" presId="urn:microsoft.com/office/officeart/2005/8/layout/hProcess11"/>
    <dgm:cxn modelId="{3BAAC0A9-420D-4879-A81D-ED6F5077CA03}" type="presParOf" srcId="{B14AA636-3EF3-4907-95C1-371E481D4A3D}" destId="{6F507FCB-4AD5-42B7-B621-08E642817EF7}" srcOrd="1" destOrd="0" presId="urn:microsoft.com/office/officeart/2005/8/layout/hProcess11"/>
    <dgm:cxn modelId="{6567FBEA-CD25-4BC7-8BEB-669760F7D560}" type="presParOf" srcId="{6F507FCB-4AD5-42B7-B621-08E642817EF7}" destId="{E762E401-902F-4BCD-AC16-3CB115E984BF}" srcOrd="0" destOrd="0" presId="urn:microsoft.com/office/officeart/2005/8/layout/hProcess11"/>
    <dgm:cxn modelId="{9BFBE5F2-B3DD-4DF4-BD61-B59E6A4C2DA0}" type="presParOf" srcId="{E762E401-902F-4BCD-AC16-3CB115E984BF}" destId="{DB352543-8ED8-45AB-9C7D-B16C71CB324E}" srcOrd="0" destOrd="0" presId="urn:microsoft.com/office/officeart/2005/8/layout/hProcess11"/>
    <dgm:cxn modelId="{C78A33C6-7F76-4409-89B0-9A483DDC9314}" type="presParOf" srcId="{E762E401-902F-4BCD-AC16-3CB115E984BF}" destId="{0A47D54E-F234-46B2-830F-881622737C6C}" srcOrd="1" destOrd="0" presId="urn:microsoft.com/office/officeart/2005/8/layout/hProcess11"/>
    <dgm:cxn modelId="{673581B8-74BC-4B36-B7A4-764AD7F4EBC2}" type="presParOf" srcId="{E762E401-902F-4BCD-AC16-3CB115E984BF}" destId="{BCA27186-D5ED-4A62-A0AE-5C0D18C48753}" srcOrd="2" destOrd="0" presId="urn:microsoft.com/office/officeart/2005/8/layout/hProcess11"/>
    <dgm:cxn modelId="{8CCF2383-7D2A-4F4B-97FB-CA6D772F6359}" type="presParOf" srcId="{6F507FCB-4AD5-42B7-B621-08E642817EF7}" destId="{0C671F2C-718A-4C1B-A1CB-E1AA74702B79}" srcOrd="1" destOrd="0" presId="urn:microsoft.com/office/officeart/2005/8/layout/hProcess11"/>
    <dgm:cxn modelId="{59DC6140-94D3-4A9E-9743-CB94ABBF5D54}" type="presParOf" srcId="{6F507FCB-4AD5-42B7-B621-08E642817EF7}" destId="{E789791A-BA71-4641-A66F-6DF44F8E7474}" srcOrd="2" destOrd="0" presId="urn:microsoft.com/office/officeart/2005/8/layout/hProcess11"/>
    <dgm:cxn modelId="{F7DB8AD3-8AAC-467A-A3E2-6EC74D5FC6BF}" type="presParOf" srcId="{E789791A-BA71-4641-A66F-6DF44F8E7474}" destId="{CF791373-EE6A-4771-9142-376AECE36F83}" srcOrd="0" destOrd="0" presId="urn:microsoft.com/office/officeart/2005/8/layout/hProcess11"/>
    <dgm:cxn modelId="{7ABD429C-A795-49AA-AEE6-93B68EB74856}" type="presParOf" srcId="{E789791A-BA71-4641-A66F-6DF44F8E7474}" destId="{88EFB0F0-0E30-4868-8812-B8B940582E13}" srcOrd="1" destOrd="0" presId="urn:microsoft.com/office/officeart/2005/8/layout/hProcess11"/>
    <dgm:cxn modelId="{A02B66EC-D963-4A5F-8418-E6280B489AD4}" type="presParOf" srcId="{E789791A-BA71-4641-A66F-6DF44F8E7474}" destId="{D57375FA-8585-4D43-B5B2-79CC1B9F735E}" srcOrd="2" destOrd="0" presId="urn:microsoft.com/office/officeart/2005/8/layout/hProcess11"/>
    <dgm:cxn modelId="{627F6097-B74C-4C97-8D48-E7CFAB2C184A}" type="presParOf" srcId="{6F507FCB-4AD5-42B7-B621-08E642817EF7}" destId="{2DFDF4A6-BDA2-4CDA-93C4-BE080E864A44}" srcOrd="3" destOrd="0" presId="urn:microsoft.com/office/officeart/2005/8/layout/hProcess11"/>
    <dgm:cxn modelId="{03C245FA-3BE5-4BAF-85C9-D1AF2E7F5970}" type="presParOf" srcId="{6F507FCB-4AD5-42B7-B621-08E642817EF7}" destId="{8B7E8A05-9DC5-45BF-B5D6-FCB5AB91A3A8}" srcOrd="4" destOrd="0" presId="urn:microsoft.com/office/officeart/2005/8/layout/hProcess11"/>
    <dgm:cxn modelId="{3784C1B2-AF8C-4BCD-B2AE-C716550906EB}" type="presParOf" srcId="{8B7E8A05-9DC5-45BF-B5D6-FCB5AB91A3A8}" destId="{C03CB38C-D6CF-4BD7-B6E0-E21374EA503A}" srcOrd="0" destOrd="0" presId="urn:microsoft.com/office/officeart/2005/8/layout/hProcess11"/>
    <dgm:cxn modelId="{03D88572-87FB-41A0-9FE5-01F5FDD0DE1A}" type="presParOf" srcId="{8B7E8A05-9DC5-45BF-B5D6-FCB5AB91A3A8}" destId="{F76C0BAD-1926-4D6C-B16E-978BC8B0C3FF}" srcOrd="1" destOrd="0" presId="urn:microsoft.com/office/officeart/2005/8/layout/hProcess11"/>
    <dgm:cxn modelId="{81E4FB78-1DEA-4AC1-BAEE-BEC18CB29FB1}" type="presParOf" srcId="{8B7E8A05-9DC5-45BF-B5D6-FCB5AB91A3A8}" destId="{CEB42B13-10E5-439F-98DE-2A2C8FA0FE1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FF573A-33FF-4B22-9875-9F94C0FCFBFB}" type="doc">
      <dgm:prSet loTypeId="urn:microsoft.com/office/officeart/2005/8/layout/hProcess11" loCatId="process" qsTypeId="urn:microsoft.com/office/officeart/2005/8/quickstyle/simple1" qsCatId="simple" csTypeId="urn:microsoft.com/office/officeart/2005/8/colors/accent1_2" csCatId="accent1" phldr="1"/>
      <dgm:spPr/>
    </dgm:pt>
    <dgm:pt modelId="{252B1142-A21F-469E-B674-EE5F17DF1204}">
      <dgm:prSet phldrT="[Text]"/>
      <dgm:spPr/>
      <dgm:t>
        <a:bodyPr/>
        <a:lstStyle/>
        <a:p>
          <a:r>
            <a:rPr lang="de-DE" dirty="0" smtClean="0"/>
            <a:t>2007 </a:t>
          </a:r>
          <a:r>
            <a:rPr lang="en-GB" dirty="0" smtClean="0"/>
            <a:t>Declaration on the Rights of Indigenous Peoples</a:t>
          </a:r>
          <a:endParaRPr lang="de-DE" dirty="0"/>
        </a:p>
      </dgm:t>
    </dgm:pt>
    <dgm:pt modelId="{120837B2-BF59-49C7-946D-B47A0F7F1356}" type="parTrans" cxnId="{CDF8F3E9-37B1-456F-A21D-342A24E6816D}">
      <dgm:prSet/>
      <dgm:spPr/>
      <dgm:t>
        <a:bodyPr/>
        <a:lstStyle/>
        <a:p>
          <a:endParaRPr lang="de-DE"/>
        </a:p>
      </dgm:t>
    </dgm:pt>
    <dgm:pt modelId="{545008FC-0168-4333-AC52-2B7977E73D66}" type="sibTrans" cxnId="{CDF8F3E9-37B1-456F-A21D-342A24E6816D}">
      <dgm:prSet/>
      <dgm:spPr/>
      <dgm:t>
        <a:bodyPr/>
        <a:lstStyle/>
        <a:p>
          <a:endParaRPr lang="de-DE"/>
        </a:p>
      </dgm:t>
    </dgm:pt>
    <dgm:pt modelId="{E79769B9-B086-46E0-93C8-FE2E97967922}">
      <dgm:prSet phldrT="[Text]"/>
      <dgm:spPr/>
      <dgm:t>
        <a:bodyPr/>
        <a:lstStyle/>
        <a:p>
          <a:r>
            <a:rPr lang="de-DE" dirty="0" smtClean="0"/>
            <a:t>2010 </a:t>
          </a:r>
          <a:br>
            <a:rPr lang="de-DE" dirty="0" smtClean="0"/>
          </a:br>
          <a:endParaRPr lang="en-GB" dirty="0" smtClean="0"/>
        </a:p>
        <a:p>
          <a:pPr rtl="0"/>
          <a:r>
            <a:rPr lang="en-GB" dirty="0" smtClean="0"/>
            <a:t>UN Resolution right to clean water</a:t>
          </a:r>
          <a:endParaRPr lang="de-DE" dirty="0" smtClean="0"/>
        </a:p>
      </dgm:t>
    </dgm:pt>
    <dgm:pt modelId="{FD1054E3-E785-46D2-AACF-FE50C72E797A}" type="parTrans" cxnId="{12E3DABC-E94D-4ED9-8140-FE7F034EEC49}">
      <dgm:prSet/>
      <dgm:spPr/>
      <dgm:t>
        <a:bodyPr/>
        <a:lstStyle/>
        <a:p>
          <a:endParaRPr lang="de-DE"/>
        </a:p>
      </dgm:t>
    </dgm:pt>
    <dgm:pt modelId="{3CD49DB3-4114-4E83-BA63-72EEC6A9B55A}" type="sibTrans" cxnId="{12E3DABC-E94D-4ED9-8140-FE7F034EEC49}">
      <dgm:prSet/>
      <dgm:spPr/>
      <dgm:t>
        <a:bodyPr/>
        <a:lstStyle/>
        <a:p>
          <a:endParaRPr lang="de-DE"/>
        </a:p>
      </dgm:t>
    </dgm:pt>
    <dgm:pt modelId="{D3F98710-C9AF-4786-BCBC-546668B624AC}">
      <dgm:prSet phldrT="[Text]"/>
      <dgm:spPr/>
      <dgm:t>
        <a:bodyPr/>
        <a:lstStyle/>
        <a:p>
          <a:r>
            <a:rPr lang="de-DE" dirty="0" smtClean="0"/>
            <a:t>2011</a:t>
          </a:r>
        </a:p>
        <a:p>
          <a:r>
            <a:rPr lang="en-GB" dirty="0" smtClean="0"/>
            <a:t>Guidelines of the United Nations for corporate responsibility</a:t>
          </a:r>
          <a:endParaRPr lang="de-DE" dirty="0"/>
        </a:p>
      </dgm:t>
    </dgm:pt>
    <dgm:pt modelId="{E800D4D3-4053-4B5E-8AE2-3E89AF56ECE2}" type="parTrans" cxnId="{579AC3FF-5C25-4041-B35B-56C646E2E032}">
      <dgm:prSet/>
      <dgm:spPr/>
      <dgm:t>
        <a:bodyPr/>
        <a:lstStyle/>
        <a:p>
          <a:endParaRPr lang="de-DE"/>
        </a:p>
      </dgm:t>
    </dgm:pt>
    <dgm:pt modelId="{CE59E26D-50B2-48DA-915E-3234C884EC2C}" type="sibTrans" cxnId="{579AC3FF-5C25-4041-B35B-56C646E2E032}">
      <dgm:prSet/>
      <dgm:spPr/>
      <dgm:t>
        <a:bodyPr/>
        <a:lstStyle/>
        <a:p>
          <a:endParaRPr lang="de-DE"/>
        </a:p>
      </dgm:t>
    </dgm:pt>
    <dgm:pt modelId="{B14AA636-3EF3-4907-95C1-371E481D4A3D}" type="pres">
      <dgm:prSet presAssocID="{BBFF573A-33FF-4B22-9875-9F94C0FCFBFB}" presName="Name0" presStyleCnt="0">
        <dgm:presLayoutVars>
          <dgm:dir/>
          <dgm:resizeHandles val="exact"/>
        </dgm:presLayoutVars>
      </dgm:prSet>
      <dgm:spPr/>
    </dgm:pt>
    <dgm:pt modelId="{A4BAAD9B-11AA-4442-972A-157F34BFD340}" type="pres">
      <dgm:prSet presAssocID="{BBFF573A-33FF-4B22-9875-9F94C0FCFBFB}" presName="arrow" presStyleLbl="bgShp" presStyleIdx="0" presStyleCnt="1"/>
      <dgm:spPr/>
    </dgm:pt>
    <dgm:pt modelId="{6F507FCB-4AD5-42B7-B621-08E642817EF7}" type="pres">
      <dgm:prSet presAssocID="{BBFF573A-33FF-4B22-9875-9F94C0FCFBFB}" presName="points" presStyleCnt="0"/>
      <dgm:spPr/>
    </dgm:pt>
    <dgm:pt modelId="{E762E401-902F-4BCD-AC16-3CB115E984BF}" type="pres">
      <dgm:prSet presAssocID="{252B1142-A21F-469E-B674-EE5F17DF1204}" presName="compositeA" presStyleCnt="0"/>
      <dgm:spPr/>
    </dgm:pt>
    <dgm:pt modelId="{DB352543-8ED8-45AB-9C7D-B16C71CB324E}" type="pres">
      <dgm:prSet presAssocID="{252B1142-A21F-469E-B674-EE5F17DF1204}" presName="textA" presStyleLbl="revTx" presStyleIdx="0" presStyleCnt="3">
        <dgm:presLayoutVars>
          <dgm:bulletEnabled val="1"/>
        </dgm:presLayoutVars>
      </dgm:prSet>
      <dgm:spPr/>
      <dgm:t>
        <a:bodyPr/>
        <a:lstStyle/>
        <a:p>
          <a:endParaRPr lang="de-DE"/>
        </a:p>
      </dgm:t>
    </dgm:pt>
    <dgm:pt modelId="{0A47D54E-F234-46B2-830F-881622737C6C}" type="pres">
      <dgm:prSet presAssocID="{252B1142-A21F-469E-B674-EE5F17DF1204}" presName="circleA" presStyleLbl="node1" presStyleIdx="0" presStyleCnt="3"/>
      <dgm:spPr>
        <a:solidFill>
          <a:schemeClr val="accent5">
            <a:lumMod val="50000"/>
          </a:schemeClr>
        </a:solidFill>
      </dgm:spPr>
    </dgm:pt>
    <dgm:pt modelId="{BCA27186-D5ED-4A62-A0AE-5C0D18C48753}" type="pres">
      <dgm:prSet presAssocID="{252B1142-A21F-469E-B674-EE5F17DF1204}" presName="spaceA" presStyleCnt="0"/>
      <dgm:spPr/>
    </dgm:pt>
    <dgm:pt modelId="{0C671F2C-718A-4C1B-A1CB-E1AA74702B79}" type="pres">
      <dgm:prSet presAssocID="{545008FC-0168-4333-AC52-2B7977E73D66}" presName="space" presStyleCnt="0"/>
      <dgm:spPr/>
    </dgm:pt>
    <dgm:pt modelId="{E789791A-BA71-4641-A66F-6DF44F8E7474}" type="pres">
      <dgm:prSet presAssocID="{E79769B9-B086-46E0-93C8-FE2E97967922}" presName="compositeB" presStyleCnt="0"/>
      <dgm:spPr/>
    </dgm:pt>
    <dgm:pt modelId="{CF791373-EE6A-4771-9142-376AECE36F83}" type="pres">
      <dgm:prSet presAssocID="{E79769B9-B086-46E0-93C8-FE2E97967922}" presName="textB" presStyleLbl="revTx" presStyleIdx="1" presStyleCnt="3">
        <dgm:presLayoutVars>
          <dgm:bulletEnabled val="1"/>
        </dgm:presLayoutVars>
      </dgm:prSet>
      <dgm:spPr/>
      <dgm:t>
        <a:bodyPr/>
        <a:lstStyle/>
        <a:p>
          <a:endParaRPr lang="de-DE"/>
        </a:p>
      </dgm:t>
    </dgm:pt>
    <dgm:pt modelId="{88EFB0F0-0E30-4868-8812-B8B940582E13}" type="pres">
      <dgm:prSet presAssocID="{E79769B9-B086-46E0-93C8-FE2E97967922}" presName="circleB" presStyleLbl="node1" presStyleIdx="1" presStyleCnt="3"/>
      <dgm:spPr>
        <a:solidFill>
          <a:schemeClr val="accent5">
            <a:lumMod val="75000"/>
          </a:schemeClr>
        </a:solidFill>
      </dgm:spPr>
    </dgm:pt>
    <dgm:pt modelId="{D57375FA-8585-4D43-B5B2-79CC1B9F735E}" type="pres">
      <dgm:prSet presAssocID="{E79769B9-B086-46E0-93C8-FE2E97967922}" presName="spaceB" presStyleCnt="0"/>
      <dgm:spPr/>
    </dgm:pt>
    <dgm:pt modelId="{2DFDF4A6-BDA2-4CDA-93C4-BE080E864A44}" type="pres">
      <dgm:prSet presAssocID="{3CD49DB3-4114-4E83-BA63-72EEC6A9B55A}" presName="space" presStyleCnt="0"/>
      <dgm:spPr/>
    </dgm:pt>
    <dgm:pt modelId="{8B7E8A05-9DC5-45BF-B5D6-FCB5AB91A3A8}" type="pres">
      <dgm:prSet presAssocID="{D3F98710-C9AF-4786-BCBC-546668B624AC}" presName="compositeA" presStyleCnt="0"/>
      <dgm:spPr/>
    </dgm:pt>
    <dgm:pt modelId="{C03CB38C-D6CF-4BD7-B6E0-E21374EA503A}" type="pres">
      <dgm:prSet presAssocID="{D3F98710-C9AF-4786-BCBC-546668B624AC}" presName="textA" presStyleLbl="revTx" presStyleIdx="2" presStyleCnt="3">
        <dgm:presLayoutVars>
          <dgm:bulletEnabled val="1"/>
        </dgm:presLayoutVars>
      </dgm:prSet>
      <dgm:spPr/>
      <dgm:t>
        <a:bodyPr/>
        <a:lstStyle/>
        <a:p>
          <a:endParaRPr lang="de-DE"/>
        </a:p>
      </dgm:t>
    </dgm:pt>
    <dgm:pt modelId="{F76C0BAD-1926-4D6C-B16E-978BC8B0C3FF}" type="pres">
      <dgm:prSet presAssocID="{D3F98710-C9AF-4786-BCBC-546668B624AC}" presName="circleA" presStyleLbl="node1" presStyleIdx="2" presStyleCnt="3"/>
      <dgm:spPr>
        <a:solidFill>
          <a:schemeClr val="accent5">
            <a:lumMod val="60000"/>
            <a:lumOff val="40000"/>
          </a:schemeClr>
        </a:solidFill>
      </dgm:spPr>
    </dgm:pt>
    <dgm:pt modelId="{CEB42B13-10E5-439F-98DE-2A2C8FA0FE10}" type="pres">
      <dgm:prSet presAssocID="{D3F98710-C9AF-4786-BCBC-546668B624AC}" presName="spaceA" presStyleCnt="0"/>
      <dgm:spPr/>
    </dgm:pt>
  </dgm:ptLst>
  <dgm:cxnLst>
    <dgm:cxn modelId="{12E3DABC-E94D-4ED9-8140-FE7F034EEC49}" srcId="{BBFF573A-33FF-4B22-9875-9F94C0FCFBFB}" destId="{E79769B9-B086-46E0-93C8-FE2E97967922}" srcOrd="1" destOrd="0" parTransId="{FD1054E3-E785-46D2-AACF-FE50C72E797A}" sibTransId="{3CD49DB3-4114-4E83-BA63-72EEC6A9B55A}"/>
    <dgm:cxn modelId="{579AC3FF-5C25-4041-B35B-56C646E2E032}" srcId="{BBFF573A-33FF-4B22-9875-9F94C0FCFBFB}" destId="{D3F98710-C9AF-4786-BCBC-546668B624AC}" srcOrd="2" destOrd="0" parTransId="{E800D4D3-4053-4B5E-8AE2-3E89AF56ECE2}" sibTransId="{CE59E26D-50B2-48DA-915E-3234C884EC2C}"/>
    <dgm:cxn modelId="{CDF8F3E9-37B1-456F-A21D-342A24E6816D}" srcId="{BBFF573A-33FF-4B22-9875-9F94C0FCFBFB}" destId="{252B1142-A21F-469E-B674-EE5F17DF1204}" srcOrd="0" destOrd="0" parTransId="{120837B2-BF59-49C7-946D-B47A0F7F1356}" sibTransId="{545008FC-0168-4333-AC52-2B7977E73D66}"/>
    <dgm:cxn modelId="{95EEA4E7-1133-4228-9E5E-C184F9238E6B}" type="presOf" srcId="{BBFF573A-33FF-4B22-9875-9F94C0FCFBFB}" destId="{B14AA636-3EF3-4907-95C1-371E481D4A3D}" srcOrd="0" destOrd="0" presId="urn:microsoft.com/office/officeart/2005/8/layout/hProcess11"/>
    <dgm:cxn modelId="{1BE3033C-78E4-4A5D-8AC3-C767F67DA30A}" type="presOf" srcId="{E79769B9-B086-46E0-93C8-FE2E97967922}" destId="{CF791373-EE6A-4771-9142-376AECE36F83}" srcOrd="0" destOrd="0" presId="urn:microsoft.com/office/officeart/2005/8/layout/hProcess11"/>
    <dgm:cxn modelId="{738049B8-9B28-4EF0-978F-FAFBE9114187}" type="presOf" srcId="{D3F98710-C9AF-4786-BCBC-546668B624AC}" destId="{C03CB38C-D6CF-4BD7-B6E0-E21374EA503A}" srcOrd="0" destOrd="0" presId="urn:microsoft.com/office/officeart/2005/8/layout/hProcess11"/>
    <dgm:cxn modelId="{28881948-E33F-4EC7-9CE2-EA53940CAA9E}" type="presOf" srcId="{252B1142-A21F-469E-B674-EE5F17DF1204}" destId="{DB352543-8ED8-45AB-9C7D-B16C71CB324E}" srcOrd="0" destOrd="0" presId="urn:microsoft.com/office/officeart/2005/8/layout/hProcess11"/>
    <dgm:cxn modelId="{3CE57CED-C32F-4D75-92C8-AED3A469A062}" type="presParOf" srcId="{B14AA636-3EF3-4907-95C1-371E481D4A3D}" destId="{A4BAAD9B-11AA-4442-972A-157F34BFD340}" srcOrd="0" destOrd="0" presId="urn:microsoft.com/office/officeart/2005/8/layout/hProcess11"/>
    <dgm:cxn modelId="{428A78CB-DD43-467E-98C4-F9DE3D0D5D84}" type="presParOf" srcId="{B14AA636-3EF3-4907-95C1-371E481D4A3D}" destId="{6F507FCB-4AD5-42B7-B621-08E642817EF7}" srcOrd="1" destOrd="0" presId="urn:microsoft.com/office/officeart/2005/8/layout/hProcess11"/>
    <dgm:cxn modelId="{4ED4B39B-D6F5-4709-982E-7FF12A5FBADC}" type="presParOf" srcId="{6F507FCB-4AD5-42B7-B621-08E642817EF7}" destId="{E762E401-902F-4BCD-AC16-3CB115E984BF}" srcOrd="0" destOrd="0" presId="urn:microsoft.com/office/officeart/2005/8/layout/hProcess11"/>
    <dgm:cxn modelId="{2AB92605-9E12-4D40-A8FC-4F73F784C507}" type="presParOf" srcId="{E762E401-902F-4BCD-AC16-3CB115E984BF}" destId="{DB352543-8ED8-45AB-9C7D-B16C71CB324E}" srcOrd="0" destOrd="0" presId="urn:microsoft.com/office/officeart/2005/8/layout/hProcess11"/>
    <dgm:cxn modelId="{9D04EEFC-CE6C-4774-9ACE-D02AB4A45E3D}" type="presParOf" srcId="{E762E401-902F-4BCD-AC16-3CB115E984BF}" destId="{0A47D54E-F234-46B2-830F-881622737C6C}" srcOrd="1" destOrd="0" presId="urn:microsoft.com/office/officeart/2005/8/layout/hProcess11"/>
    <dgm:cxn modelId="{E67F5F9B-4296-4870-9D14-7E3796DE9565}" type="presParOf" srcId="{E762E401-902F-4BCD-AC16-3CB115E984BF}" destId="{BCA27186-D5ED-4A62-A0AE-5C0D18C48753}" srcOrd="2" destOrd="0" presId="urn:microsoft.com/office/officeart/2005/8/layout/hProcess11"/>
    <dgm:cxn modelId="{ACE5089F-0934-40FA-990C-B5CBA1150A82}" type="presParOf" srcId="{6F507FCB-4AD5-42B7-B621-08E642817EF7}" destId="{0C671F2C-718A-4C1B-A1CB-E1AA74702B79}" srcOrd="1" destOrd="0" presId="urn:microsoft.com/office/officeart/2005/8/layout/hProcess11"/>
    <dgm:cxn modelId="{DDF29670-C1CF-4877-A4AC-66CD3093BC7A}" type="presParOf" srcId="{6F507FCB-4AD5-42B7-B621-08E642817EF7}" destId="{E789791A-BA71-4641-A66F-6DF44F8E7474}" srcOrd="2" destOrd="0" presId="urn:microsoft.com/office/officeart/2005/8/layout/hProcess11"/>
    <dgm:cxn modelId="{210F56B7-C095-429E-A270-AD212960D332}" type="presParOf" srcId="{E789791A-BA71-4641-A66F-6DF44F8E7474}" destId="{CF791373-EE6A-4771-9142-376AECE36F83}" srcOrd="0" destOrd="0" presId="urn:microsoft.com/office/officeart/2005/8/layout/hProcess11"/>
    <dgm:cxn modelId="{F58A9665-326D-4C9C-A507-322B8A1FA440}" type="presParOf" srcId="{E789791A-BA71-4641-A66F-6DF44F8E7474}" destId="{88EFB0F0-0E30-4868-8812-B8B940582E13}" srcOrd="1" destOrd="0" presId="urn:microsoft.com/office/officeart/2005/8/layout/hProcess11"/>
    <dgm:cxn modelId="{DD849A46-8619-4CA8-89C3-DDAC98726F60}" type="presParOf" srcId="{E789791A-BA71-4641-A66F-6DF44F8E7474}" destId="{D57375FA-8585-4D43-B5B2-79CC1B9F735E}" srcOrd="2" destOrd="0" presId="urn:microsoft.com/office/officeart/2005/8/layout/hProcess11"/>
    <dgm:cxn modelId="{69499F20-B507-48DF-A507-3DAC8E9E7095}" type="presParOf" srcId="{6F507FCB-4AD5-42B7-B621-08E642817EF7}" destId="{2DFDF4A6-BDA2-4CDA-93C4-BE080E864A44}" srcOrd="3" destOrd="0" presId="urn:microsoft.com/office/officeart/2005/8/layout/hProcess11"/>
    <dgm:cxn modelId="{05FD3179-D932-4A65-B4B0-DF44AC91B70F}" type="presParOf" srcId="{6F507FCB-4AD5-42B7-B621-08E642817EF7}" destId="{8B7E8A05-9DC5-45BF-B5D6-FCB5AB91A3A8}" srcOrd="4" destOrd="0" presId="urn:microsoft.com/office/officeart/2005/8/layout/hProcess11"/>
    <dgm:cxn modelId="{984D12D5-6551-425E-A087-E4D9DE3EDA2B}" type="presParOf" srcId="{8B7E8A05-9DC5-45BF-B5D6-FCB5AB91A3A8}" destId="{C03CB38C-D6CF-4BD7-B6E0-E21374EA503A}" srcOrd="0" destOrd="0" presId="urn:microsoft.com/office/officeart/2005/8/layout/hProcess11"/>
    <dgm:cxn modelId="{5CBDF051-69D9-4459-AE4C-6F6E510048D2}" type="presParOf" srcId="{8B7E8A05-9DC5-45BF-B5D6-FCB5AB91A3A8}" destId="{F76C0BAD-1926-4D6C-B16E-978BC8B0C3FF}" srcOrd="1" destOrd="0" presId="urn:microsoft.com/office/officeart/2005/8/layout/hProcess11"/>
    <dgm:cxn modelId="{64811641-AC09-410E-9E05-D8F048CCC664}" type="presParOf" srcId="{8B7E8A05-9DC5-45BF-B5D6-FCB5AB91A3A8}" destId="{CEB42B13-10E5-439F-98DE-2A2C8FA0FE1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494671-6244-4930-94A3-556C10E2C3DA}" type="datetimeFigureOut">
              <a:rPr lang="de-DE" smtClean="0"/>
              <a:t>15.02.2016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33F065-25B2-4653-BC2A-49989C55CF89}" type="slidenum">
              <a:rPr lang="de-DE" smtClean="0"/>
              <a:t>‹Nr.›</a:t>
            </a:fld>
            <a:endParaRPr lang="de-DE"/>
          </a:p>
        </p:txBody>
      </p:sp>
    </p:spTree>
    <p:extLst>
      <p:ext uri="{BB962C8B-B14F-4D97-AF65-F5344CB8AC3E}">
        <p14:creationId xmlns:p14="http://schemas.microsoft.com/office/powerpoint/2010/main" val="2375179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t>
            </a:r>
            <a:r>
              <a:rPr lang="en-GB" dirty="0" err="1" smtClean="0"/>
              <a:t>powerpoint</a:t>
            </a:r>
            <a:r>
              <a:rPr lang="en-GB" dirty="0" smtClean="0"/>
              <a:t> contains some notes to teachers that may be useful in generating discussions</a:t>
            </a:r>
            <a:r>
              <a:rPr lang="en-GB" baseline="0" dirty="0" smtClean="0"/>
              <a:t> or delving deeper into some topics.</a:t>
            </a:r>
            <a:endParaRPr lang="en-GB" dirty="0"/>
          </a:p>
        </p:txBody>
      </p:sp>
      <p:sp>
        <p:nvSpPr>
          <p:cNvPr id="4" name="Slide Number Placeholder 3"/>
          <p:cNvSpPr>
            <a:spLocks noGrp="1"/>
          </p:cNvSpPr>
          <p:nvPr>
            <p:ph type="sldNum" sz="quarter" idx="10"/>
          </p:nvPr>
        </p:nvSpPr>
        <p:spPr/>
        <p:txBody>
          <a:bodyPr/>
          <a:lstStyle/>
          <a:p>
            <a:fld id="{E433F065-25B2-4653-BC2A-49989C55CF89}" type="slidenum">
              <a:rPr lang="de-DE" smtClean="0"/>
              <a:t>1</a:t>
            </a:fld>
            <a:endParaRPr lang="de-DE"/>
          </a:p>
        </p:txBody>
      </p:sp>
    </p:spTree>
    <p:extLst>
      <p:ext uri="{BB962C8B-B14F-4D97-AF65-F5344CB8AC3E}">
        <p14:creationId xmlns:p14="http://schemas.microsoft.com/office/powerpoint/2010/main" val="3120185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433F065-25B2-4653-BC2A-49989C55CF89}" type="slidenum">
              <a:rPr lang="de-DE" smtClean="0"/>
              <a:t>6</a:t>
            </a:fld>
            <a:endParaRPr lang="de-DE"/>
          </a:p>
        </p:txBody>
      </p:sp>
    </p:spTree>
    <p:extLst>
      <p:ext uri="{BB962C8B-B14F-4D97-AF65-F5344CB8AC3E}">
        <p14:creationId xmlns:p14="http://schemas.microsoft.com/office/powerpoint/2010/main" val="13003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433F065-25B2-4653-BC2A-49989C55CF89}" type="slidenum">
              <a:rPr lang="de-DE" smtClean="0"/>
              <a:t>13</a:t>
            </a:fld>
            <a:endParaRPr lang="de-DE"/>
          </a:p>
        </p:txBody>
      </p:sp>
    </p:spTree>
    <p:extLst>
      <p:ext uri="{BB962C8B-B14F-4D97-AF65-F5344CB8AC3E}">
        <p14:creationId xmlns:p14="http://schemas.microsoft.com/office/powerpoint/2010/main" val="13003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33F065-25B2-4653-BC2A-49989C55CF89}" type="slidenum">
              <a:rPr lang="de-DE" smtClean="0"/>
              <a:t>23</a:t>
            </a:fld>
            <a:endParaRPr lang="de-DE"/>
          </a:p>
        </p:txBody>
      </p:sp>
    </p:spTree>
    <p:extLst>
      <p:ext uri="{BB962C8B-B14F-4D97-AF65-F5344CB8AC3E}">
        <p14:creationId xmlns:p14="http://schemas.microsoft.com/office/powerpoint/2010/main" val="2310236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Discussion</a:t>
            </a:r>
            <a:r>
              <a:rPr lang="en-GB" baseline="0" dirty="0" smtClean="0"/>
              <a:t> questions:</a:t>
            </a:r>
          </a:p>
          <a:p>
            <a:r>
              <a:rPr lang="en-GB" baseline="0" dirty="0" smtClean="0"/>
              <a:t>What rights do you think you need as a child?</a:t>
            </a:r>
          </a:p>
          <a:p>
            <a:r>
              <a:rPr lang="en-GB" baseline="0" dirty="0" smtClean="0"/>
              <a:t>How are these different from the rights that should be guaranteed to all adults?</a:t>
            </a:r>
            <a:endParaRPr lang="en-GB" dirty="0"/>
          </a:p>
        </p:txBody>
      </p:sp>
      <p:sp>
        <p:nvSpPr>
          <p:cNvPr id="4" name="Slide Number Placeholder 3"/>
          <p:cNvSpPr>
            <a:spLocks noGrp="1"/>
          </p:cNvSpPr>
          <p:nvPr>
            <p:ph type="sldNum" sz="quarter" idx="10"/>
          </p:nvPr>
        </p:nvSpPr>
        <p:spPr/>
        <p:txBody>
          <a:bodyPr/>
          <a:lstStyle/>
          <a:p>
            <a:fld id="{E433F065-25B2-4653-BC2A-49989C55CF89}" type="slidenum">
              <a:rPr lang="de-DE" smtClean="0"/>
              <a:t>24</a:t>
            </a:fld>
            <a:endParaRPr lang="de-DE"/>
          </a:p>
        </p:txBody>
      </p:sp>
    </p:spTree>
    <p:extLst>
      <p:ext uri="{BB962C8B-B14F-4D97-AF65-F5344CB8AC3E}">
        <p14:creationId xmlns:p14="http://schemas.microsoft.com/office/powerpoint/2010/main" val="2942936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433F065-25B2-4653-BC2A-49989C55CF89}" type="slidenum">
              <a:rPr lang="de-DE" smtClean="0"/>
              <a:t>25</a:t>
            </a:fld>
            <a:endParaRPr lang="de-DE"/>
          </a:p>
        </p:txBody>
      </p:sp>
    </p:spTree>
    <p:extLst>
      <p:ext uri="{BB962C8B-B14F-4D97-AF65-F5344CB8AC3E}">
        <p14:creationId xmlns:p14="http://schemas.microsoft.com/office/powerpoint/2010/main" val="130039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Questions</a:t>
            </a:r>
            <a:r>
              <a:rPr lang="en-GB" baseline="0" dirty="0" smtClean="0"/>
              <a:t> for discussion:</a:t>
            </a:r>
          </a:p>
          <a:p>
            <a:r>
              <a:rPr lang="en-GB" baseline="0" dirty="0" smtClean="0"/>
              <a:t>Have you heard the term indigenous peoples? What do you think it means?</a:t>
            </a:r>
          </a:p>
          <a:p>
            <a:r>
              <a:rPr lang="en-GB" baseline="0" dirty="0" smtClean="0"/>
              <a:t>Are these rights always provided to indigenous peoples?</a:t>
            </a:r>
            <a:endParaRPr lang="en-GB" dirty="0"/>
          </a:p>
        </p:txBody>
      </p:sp>
      <p:sp>
        <p:nvSpPr>
          <p:cNvPr id="4" name="Slide Number Placeholder 3"/>
          <p:cNvSpPr>
            <a:spLocks noGrp="1"/>
          </p:cNvSpPr>
          <p:nvPr>
            <p:ph type="sldNum" sz="quarter" idx="10"/>
          </p:nvPr>
        </p:nvSpPr>
        <p:spPr/>
        <p:txBody>
          <a:bodyPr/>
          <a:lstStyle/>
          <a:p>
            <a:fld id="{E433F065-25B2-4653-BC2A-49989C55CF89}" type="slidenum">
              <a:rPr lang="de-DE" smtClean="0"/>
              <a:t>27</a:t>
            </a:fld>
            <a:endParaRPr lang="de-DE"/>
          </a:p>
        </p:txBody>
      </p:sp>
    </p:spTree>
    <p:extLst>
      <p:ext uri="{BB962C8B-B14F-4D97-AF65-F5344CB8AC3E}">
        <p14:creationId xmlns:p14="http://schemas.microsoft.com/office/powerpoint/2010/main" val="4027091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Questions for discussion:</a:t>
            </a:r>
          </a:p>
          <a:p>
            <a:r>
              <a:rPr lang="en-GB" dirty="0" smtClean="0"/>
              <a:t>Does the</a:t>
            </a:r>
            <a:r>
              <a:rPr lang="en-GB" baseline="0" dirty="0" smtClean="0"/>
              <a:t> UN’s declaration of this right mean that everyone actually has access to clean water?</a:t>
            </a:r>
          </a:p>
          <a:p>
            <a:r>
              <a:rPr lang="en-GB" baseline="0" dirty="0" smtClean="0"/>
              <a:t>Which groups of people do you think may not have access? (Examples: those living in rural areas far from water sources, those living in informal urban settlements, those in poverty where water has been privatised)</a:t>
            </a:r>
          </a:p>
          <a:p>
            <a:r>
              <a:rPr lang="en-GB" baseline="0" dirty="0" smtClean="0"/>
              <a:t>What are some of the causes of a lack of access to clean water despite the right to it? </a:t>
            </a:r>
          </a:p>
          <a:p>
            <a:r>
              <a:rPr lang="en-GB" baseline="0" dirty="0" smtClean="0"/>
              <a:t>(privatisation of water – could discuss this further in talking about how when water is sold to private companies, citizens then need to pay for it and those in poverty may not be able to afford it)</a:t>
            </a:r>
          </a:p>
          <a:p>
            <a:r>
              <a:rPr lang="en-GB" baseline="0" dirty="0" smtClean="0"/>
              <a:t>(desertification – could discuss this and how climate change and pollution contributes to this)</a:t>
            </a:r>
            <a:endParaRPr lang="en-GB" dirty="0"/>
          </a:p>
        </p:txBody>
      </p:sp>
      <p:sp>
        <p:nvSpPr>
          <p:cNvPr id="4" name="Slide Number Placeholder 3"/>
          <p:cNvSpPr>
            <a:spLocks noGrp="1"/>
          </p:cNvSpPr>
          <p:nvPr>
            <p:ph type="sldNum" sz="quarter" idx="10"/>
          </p:nvPr>
        </p:nvSpPr>
        <p:spPr/>
        <p:txBody>
          <a:bodyPr/>
          <a:lstStyle/>
          <a:p>
            <a:fld id="{E433F065-25B2-4653-BC2A-49989C55CF89}" type="slidenum">
              <a:rPr lang="de-DE" smtClean="0"/>
              <a:t>29</a:t>
            </a:fld>
            <a:endParaRPr lang="de-DE"/>
          </a:p>
        </p:txBody>
      </p:sp>
    </p:spTree>
    <p:extLst>
      <p:ext uri="{BB962C8B-B14F-4D97-AF65-F5344CB8AC3E}">
        <p14:creationId xmlns:p14="http://schemas.microsoft.com/office/powerpoint/2010/main" val="4173827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Questions</a:t>
            </a:r>
            <a:r>
              <a:rPr lang="en-GB" baseline="0" dirty="0" smtClean="0"/>
              <a:t> for discussion:</a:t>
            </a:r>
          </a:p>
          <a:p>
            <a:r>
              <a:rPr lang="en-GB" baseline="0" dirty="0" smtClean="0"/>
              <a:t>Does this mean that all companies respect all human rights in practice?</a:t>
            </a:r>
          </a:p>
          <a:p>
            <a:r>
              <a:rPr lang="en-GB" baseline="0" dirty="0" smtClean="0"/>
              <a:t>What human rights do you think companies might violate? (examples: working conditions, pollution)</a:t>
            </a:r>
          </a:p>
          <a:p>
            <a:r>
              <a:rPr lang="en-GB" baseline="0" dirty="0" smtClean="0"/>
              <a:t>Why would a company violate human rights? (increase profits – could discuss how this is a product of capitalism)</a:t>
            </a:r>
          </a:p>
          <a:p>
            <a:endParaRPr lang="en-GB" dirty="0"/>
          </a:p>
        </p:txBody>
      </p:sp>
      <p:sp>
        <p:nvSpPr>
          <p:cNvPr id="4" name="Slide Number Placeholder 3"/>
          <p:cNvSpPr>
            <a:spLocks noGrp="1"/>
          </p:cNvSpPr>
          <p:nvPr>
            <p:ph type="sldNum" sz="quarter" idx="10"/>
          </p:nvPr>
        </p:nvSpPr>
        <p:spPr/>
        <p:txBody>
          <a:bodyPr/>
          <a:lstStyle/>
          <a:p>
            <a:fld id="{E433F065-25B2-4653-BC2A-49989C55CF89}" type="slidenum">
              <a:rPr lang="de-DE" smtClean="0"/>
              <a:t>30</a:t>
            </a:fld>
            <a:endParaRPr lang="de-DE"/>
          </a:p>
        </p:txBody>
      </p:sp>
    </p:spTree>
    <p:extLst>
      <p:ext uri="{BB962C8B-B14F-4D97-AF65-F5344CB8AC3E}">
        <p14:creationId xmlns:p14="http://schemas.microsoft.com/office/powerpoint/2010/main" val="419498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C653C56B-8F09-4731-9454-ADBF4C040360}" type="datetimeFigureOut">
              <a:rPr lang="de-DE" smtClean="0"/>
              <a:t>15.02.2016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2F8EAD-5B82-4ABC-8CAC-153394D68660}" type="slidenum">
              <a:rPr lang="de-DE" smtClean="0"/>
              <a:t>‹Nr.›</a:t>
            </a:fld>
            <a:endParaRPr lang="de-DE"/>
          </a:p>
        </p:txBody>
      </p:sp>
    </p:spTree>
    <p:extLst>
      <p:ext uri="{BB962C8B-B14F-4D97-AF65-F5344CB8AC3E}">
        <p14:creationId xmlns:p14="http://schemas.microsoft.com/office/powerpoint/2010/main" val="29890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653C56B-8F09-4731-9454-ADBF4C040360}" type="datetimeFigureOut">
              <a:rPr lang="de-DE" smtClean="0"/>
              <a:t>15.02.2016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2F8EAD-5B82-4ABC-8CAC-153394D68660}" type="slidenum">
              <a:rPr lang="de-DE" smtClean="0"/>
              <a:t>‹Nr.›</a:t>
            </a:fld>
            <a:endParaRPr lang="de-DE"/>
          </a:p>
        </p:txBody>
      </p:sp>
    </p:spTree>
    <p:extLst>
      <p:ext uri="{BB962C8B-B14F-4D97-AF65-F5344CB8AC3E}">
        <p14:creationId xmlns:p14="http://schemas.microsoft.com/office/powerpoint/2010/main" val="292170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653C56B-8F09-4731-9454-ADBF4C040360}" type="datetimeFigureOut">
              <a:rPr lang="de-DE" smtClean="0"/>
              <a:t>15.02.2016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2F8EAD-5B82-4ABC-8CAC-153394D68660}" type="slidenum">
              <a:rPr lang="de-DE" smtClean="0"/>
              <a:t>‹Nr.›</a:t>
            </a:fld>
            <a:endParaRPr lang="de-DE"/>
          </a:p>
        </p:txBody>
      </p:sp>
    </p:spTree>
    <p:extLst>
      <p:ext uri="{BB962C8B-B14F-4D97-AF65-F5344CB8AC3E}">
        <p14:creationId xmlns:p14="http://schemas.microsoft.com/office/powerpoint/2010/main" val="63311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653C56B-8F09-4731-9454-ADBF4C040360}" type="datetimeFigureOut">
              <a:rPr lang="de-DE" smtClean="0"/>
              <a:t>15.02.2016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2F8EAD-5B82-4ABC-8CAC-153394D68660}" type="slidenum">
              <a:rPr lang="de-DE" smtClean="0"/>
              <a:t>‹Nr.›</a:t>
            </a:fld>
            <a:endParaRPr lang="de-DE"/>
          </a:p>
        </p:txBody>
      </p:sp>
    </p:spTree>
    <p:extLst>
      <p:ext uri="{BB962C8B-B14F-4D97-AF65-F5344CB8AC3E}">
        <p14:creationId xmlns:p14="http://schemas.microsoft.com/office/powerpoint/2010/main" val="345897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653C56B-8F09-4731-9454-ADBF4C040360}" type="datetimeFigureOut">
              <a:rPr lang="de-DE" smtClean="0"/>
              <a:t>15.02.2016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2F8EAD-5B82-4ABC-8CAC-153394D68660}" type="slidenum">
              <a:rPr lang="de-DE" smtClean="0"/>
              <a:t>‹Nr.›</a:t>
            </a:fld>
            <a:endParaRPr lang="de-DE"/>
          </a:p>
        </p:txBody>
      </p:sp>
    </p:spTree>
    <p:extLst>
      <p:ext uri="{BB962C8B-B14F-4D97-AF65-F5344CB8AC3E}">
        <p14:creationId xmlns:p14="http://schemas.microsoft.com/office/powerpoint/2010/main" val="238249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C653C56B-8F09-4731-9454-ADBF4C040360}" type="datetimeFigureOut">
              <a:rPr lang="de-DE" smtClean="0"/>
              <a:t>15.02.2016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72F8EAD-5B82-4ABC-8CAC-153394D68660}" type="slidenum">
              <a:rPr lang="de-DE" smtClean="0"/>
              <a:t>‹Nr.›</a:t>
            </a:fld>
            <a:endParaRPr lang="de-DE"/>
          </a:p>
        </p:txBody>
      </p:sp>
    </p:spTree>
    <p:extLst>
      <p:ext uri="{BB962C8B-B14F-4D97-AF65-F5344CB8AC3E}">
        <p14:creationId xmlns:p14="http://schemas.microsoft.com/office/powerpoint/2010/main" val="139777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C653C56B-8F09-4731-9454-ADBF4C040360}" type="datetimeFigureOut">
              <a:rPr lang="de-DE" smtClean="0"/>
              <a:t>15.02.2016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72F8EAD-5B82-4ABC-8CAC-153394D68660}" type="slidenum">
              <a:rPr lang="de-DE" smtClean="0"/>
              <a:t>‹Nr.›</a:t>
            </a:fld>
            <a:endParaRPr lang="de-DE"/>
          </a:p>
        </p:txBody>
      </p:sp>
    </p:spTree>
    <p:extLst>
      <p:ext uri="{BB962C8B-B14F-4D97-AF65-F5344CB8AC3E}">
        <p14:creationId xmlns:p14="http://schemas.microsoft.com/office/powerpoint/2010/main" val="114639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C653C56B-8F09-4731-9454-ADBF4C040360}" type="datetimeFigureOut">
              <a:rPr lang="de-DE" smtClean="0"/>
              <a:t>15.02.2016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72F8EAD-5B82-4ABC-8CAC-153394D68660}" type="slidenum">
              <a:rPr lang="de-DE" smtClean="0"/>
              <a:t>‹Nr.›</a:t>
            </a:fld>
            <a:endParaRPr lang="de-DE"/>
          </a:p>
        </p:txBody>
      </p:sp>
    </p:spTree>
    <p:extLst>
      <p:ext uri="{BB962C8B-B14F-4D97-AF65-F5344CB8AC3E}">
        <p14:creationId xmlns:p14="http://schemas.microsoft.com/office/powerpoint/2010/main" val="314455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653C56B-8F09-4731-9454-ADBF4C040360}" type="datetimeFigureOut">
              <a:rPr lang="de-DE" smtClean="0"/>
              <a:t>15.02.2016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72F8EAD-5B82-4ABC-8CAC-153394D68660}" type="slidenum">
              <a:rPr lang="de-DE" smtClean="0"/>
              <a:t>‹Nr.›</a:t>
            </a:fld>
            <a:endParaRPr lang="de-DE"/>
          </a:p>
        </p:txBody>
      </p:sp>
    </p:spTree>
    <p:extLst>
      <p:ext uri="{BB962C8B-B14F-4D97-AF65-F5344CB8AC3E}">
        <p14:creationId xmlns:p14="http://schemas.microsoft.com/office/powerpoint/2010/main" val="46844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653C56B-8F09-4731-9454-ADBF4C040360}" type="datetimeFigureOut">
              <a:rPr lang="de-DE" smtClean="0"/>
              <a:t>15.02.2016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72F8EAD-5B82-4ABC-8CAC-153394D68660}" type="slidenum">
              <a:rPr lang="de-DE" smtClean="0"/>
              <a:t>‹Nr.›</a:t>
            </a:fld>
            <a:endParaRPr lang="de-DE"/>
          </a:p>
        </p:txBody>
      </p:sp>
    </p:spTree>
    <p:extLst>
      <p:ext uri="{BB962C8B-B14F-4D97-AF65-F5344CB8AC3E}">
        <p14:creationId xmlns:p14="http://schemas.microsoft.com/office/powerpoint/2010/main" val="208678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653C56B-8F09-4731-9454-ADBF4C040360}" type="datetimeFigureOut">
              <a:rPr lang="de-DE" smtClean="0"/>
              <a:t>15.02.2016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72F8EAD-5B82-4ABC-8CAC-153394D68660}" type="slidenum">
              <a:rPr lang="de-DE" smtClean="0"/>
              <a:t>‹Nr.›</a:t>
            </a:fld>
            <a:endParaRPr lang="de-DE"/>
          </a:p>
        </p:txBody>
      </p:sp>
    </p:spTree>
    <p:extLst>
      <p:ext uri="{BB962C8B-B14F-4D97-AF65-F5344CB8AC3E}">
        <p14:creationId xmlns:p14="http://schemas.microsoft.com/office/powerpoint/2010/main" val="28005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3C56B-8F09-4731-9454-ADBF4C040360}" type="datetimeFigureOut">
              <a:rPr lang="de-DE" smtClean="0"/>
              <a:t>15.02.2016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F8EAD-5B82-4ABC-8CAC-153394D68660}" type="slidenum">
              <a:rPr lang="de-DE" smtClean="0"/>
              <a:t>‹Nr.›</a:t>
            </a:fld>
            <a:endParaRPr lang="de-DE"/>
          </a:p>
        </p:txBody>
      </p:sp>
    </p:spTree>
    <p:extLst>
      <p:ext uri="{BB962C8B-B14F-4D97-AF65-F5344CB8AC3E}">
        <p14:creationId xmlns:p14="http://schemas.microsoft.com/office/powerpoint/2010/main" val="2582298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55088" y="1700808"/>
            <a:ext cx="6910536" cy="972979"/>
          </a:xfrm>
        </p:spPr>
        <p:txBody>
          <a:bodyPr/>
          <a:lstStyle/>
          <a:p>
            <a:r>
              <a:rPr lang="en-GB" dirty="0"/>
              <a:t>The history of human rights </a:t>
            </a:r>
            <a:r>
              <a:rPr lang="de-DE" dirty="0" smtClean="0"/>
              <a:t>	</a:t>
            </a:r>
            <a:endParaRPr lang="de-DE" dirty="0"/>
          </a:p>
        </p:txBody>
      </p:sp>
      <p:sp>
        <p:nvSpPr>
          <p:cNvPr id="3" name="Untertitel 2"/>
          <p:cNvSpPr>
            <a:spLocks noGrp="1"/>
          </p:cNvSpPr>
          <p:nvPr>
            <p:ph type="subTitle" idx="1"/>
          </p:nvPr>
        </p:nvSpPr>
        <p:spPr/>
        <p:txBody>
          <a:bodyPr/>
          <a:lstStyle/>
          <a:p>
            <a:endParaRPr 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564904"/>
            <a:ext cx="6175632" cy="281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s://lh3.googleusercontent.com/-H3ARMjjUXF4/AAAAAAAAAAI/AAAAAAAAABA/B_-wS6U3tnw/phot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592" y="414537"/>
            <a:ext cx="1063719" cy="988534"/>
          </a:xfrm>
          <a:prstGeom prst="rect">
            <a:avLst/>
          </a:prstGeom>
          <a:noFill/>
          <a:ln>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240" y="260648"/>
            <a:ext cx="1663005" cy="829078"/>
          </a:xfrm>
          <a:prstGeom prst="rect">
            <a:avLst/>
          </a:prstGeom>
        </p:spPr>
      </p:pic>
      <p:sp>
        <p:nvSpPr>
          <p:cNvPr id="8" name="Rectangle 7"/>
          <p:cNvSpPr/>
          <p:nvPr/>
        </p:nvSpPr>
        <p:spPr>
          <a:xfrm>
            <a:off x="3933714" y="1095294"/>
            <a:ext cx="4572000" cy="230832"/>
          </a:xfrm>
          <a:prstGeom prst="rect">
            <a:avLst/>
          </a:prstGeom>
        </p:spPr>
        <p:txBody>
          <a:bodyPr>
            <a:spAutoFit/>
          </a:bodyPr>
          <a:lstStyle/>
          <a:p>
            <a:pPr algn="r"/>
            <a:r>
              <a:rPr lang="en-GB" sz="900" dirty="0">
                <a:latin typeface="Humanst521 BT" panose="020B0602020204020204" pitchFamily="34" charset="0"/>
              </a:rPr>
              <a:t>Educating </a:t>
            </a:r>
            <a:r>
              <a:rPr lang="en-GB" sz="900" dirty="0" smtClean="0">
                <a:latin typeface="Humanst521 BT" panose="020B0602020204020204" pitchFamily="34" charset="0"/>
              </a:rPr>
              <a:t>for </a:t>
            </a:r>
            <a:r>
              <a:rPr lang="en-GB" sz="900" dirty="0">
                <a:latin typeface="Humanst521 BT" panose="020B0602020204020204" pitchFamily="34" charset="0"/>
              </a:rPr>
              <a:t>a just and sustainable world</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4" y="5899339"/>
            <a:ext cx="1166554" cy="780441"/>
          </a:xfrm>
          <a:prstGeom prst="rect">
            <a:avLst/>
          </a:prstGeom>
        </p:spPr>
      </p:pic>
      <p:sp>
        <p:nvSpPr>
          <p:cNvPr id="10" name="Rectangle 9"/>
          <p:cNvSpPr/>
          <p:nvPr/>
        </p:nvSpPr>
        <p:spPr>
          <a:xfrm>
            <a:off x="3434298" y="5899339"/>
            <a:ext cx="4863862" cy="769441"/>
          </a:xfrm>
          <a:prstGeom prst="rect">
            <a:avLst/>
          </a:prstGeom>
        </p:spPr>
        <p:txBody>
          <a:bodyPr wrap="square">
            <a:spAutoFit/>
          </a:bodyPr>
          <a:lstStyle/>
          <a:p>
            <a:r>
              <a:rPr lang="en-GB" sz="1100" dirty="0"/>
              <a:t>The project ‘Global Fairness: Schools as Agents of Change’ has been funded with support from the European Commission. The contents of these actions are the sole responsibility of the contractor and can in no way be taken to reflect the views of the European Union. </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2214" y="535009"/>
            <a:ext cx="2857500" cy="838200"/>
          </a:xfrm>
          <a:prstGeom prst="rect">
            <a:avLst/>
          </a:prstGeom>
        </p:spPr>
      </p:pic>
    </p:spTree>
    <p:extLst>
      <p:ext uri="{BB962C8B-B14F-4D97-AF65-F5344CB8AC3E}">
        <p14:creationId xmlns:p14="http://schemas.microsoft.com/office/powerpoint/2010/main" val="832358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8229600" cy="1143000"/>
          </a:xfrm>
        </p:spPr>
        <p:txBody>
          <a:bodyPr/>
          <a:lstStyle/>
          <a:p>
            <a:r>
              <a:rPr lang="en-GB" dirty="0"/>
              <a:t>Cyrus cylinder</a:t>
            </a:r>
            <a:endParaRPr lang="de-DE" dirty="0"/>
          </a:p>
        </p:txBody>
      </p:sp>
      <p:sp>
        <p:nvSpPr>
          <p:cNvPr id="3" name="Inhaltsplatzhalter 2"/>
          <p:cNvSpPr>
            <a:spLocks noGrp="1"/>
          </p:cNvSpPr>
          <p:nvPr>
            <p:ph idx="1"/>
          </p:nvPr>
        </p:nvSpPr>
        <p:spPr/>
        <p:txBody>
          <a:bodyPr>
            <a:normAutofit fontScale="92500" lnSpcReduction="10000"/>
          </a:bodyPr>
          <a:lstStyle/>
          <a:p>
            <a:pPr marL="0" lvl="0" indent="0">
              <a:buNone/>
            </a:pPr>
            <a:r>
              <a:rPr lang="en-GB" dirty="0"/>
              <a:t>Cyrus: King of Persia </a:t>
            </a:r>
            <a:r>
              <a:rPr lang="en-GB" dirty="0" smtClean="0"/>
              <a:t>(539–538 BC)</a:t>
            </a:r>
            <a:endParaRPr lang="de-DE" dirty="0"/>
          </a:p>
          <a:p>
            <a:pPr marL="0" indent="0">
              <a:buNone/>
            </a:pPr>
            <a:r>
              <a:rPr lang="en-GB" dirty="0"/>
              <a:t/>
            </a:r>
            <a:br>
              <a:rPr lang="en-GB" dirty="0"/>
            </a:br>
            <a:r>
              <a:rPr lang="en-GB" dirty="0"/>
              <a:t>Enactment of laws for the liberation of slaves, to freedom of religion and equality of all people</a:t>
            </a:r>
            <a:br>
              <a:rPr lang="en-GB" dirty="0"/>
            </a:br>
            <a:r>
              <a:rPr lang="en-GB" dirty="0"/>
              <a:t>Held on clay cylinders</a:t>
            </a:r>
            <a:br>
              <a:rPr lang="en-GB" dirty="0"/>
            </a:br>
            <a:r>
              <a:rPr lang="en-GB" dirty="0"/>
              <a:t>Some historians as well as writers on human rights, have supported the interpretation of the Cyrus Cylinder as the first human rights charter</a:t>
            </a:r>
            <a:endParaRPr lang="de-DE" dirty="0"/>
          </a:p>
          <a:p>
            <a:pPr marL="0" indent="0">
              <a:buNone/>
            </a:pPr>
            <a:r>
              <a:rPr lang="en-GB" dirty="0"/>
              <a:t/>
            </a:r>
            <a:br>
              <a:rPr lang="en-GB" dirty="0"/>
            </a:br>
            <a:r>
              <a:rPr lang="en-GB" dirty="0"/>
              <a:t>Is now at the British Museum (London</a:t>
            </a:r>
            <a:r>
              <a:rPr lang="en-GB" dirty="0" smtClean="0"/>
              <a:t>)</a:t>
            </a:r>
          </a:p>
        </p:txBody>
      </p:sp>
      <p:sp>
        <p:nvSpPr>
          <p:cNvPr id="4" name="Textfeld 3"/>
          <p:cNvSpPr txBox="1"/>
          <p:nvPr/>
        </p:nvSpPr>
        <p:spPr>
          <a:xfrm>
            <a:off x="899592" y="5808982"/>
            <a:ext cx="7147791" cy="307777"/>
          </a:xfrm>
          <a:prstGeom prst="rect">
            <a:avLst/>
          </a:prstGeom>
          <a:noFill/>
        </p:spPr>
        <p:txBody>
          <a:bodyPr wrap="none" rtlCol="0">
            <a:spAutoFit/>
          </a:bodyPr>
          <a:lstStyle/>
          <a:p>
            <a:r>
              <a:rPr lang="de-DE" sz="1400" dirty="0" smtClean="0"/>
              <a:t>Source: </a:t>
            </a:r>
            <a:r>
              <a:rPr lang="de-DE" sz="1400" dirty="0"/>
              <a:t>http://www.humanrights.com/what-are-human-rights/brief-history/cyrus-cylinder.html</a:t>
            </a:r>
          </a:p>
        </p:txBody>
      </p:sp>
      <p:sp>
        <p:nvSpPr>
          <p:cNvPr id="5" name="Rechteck 4"/>
          <p:cNvSpPr/>
          <p:nvPr/>
        </p:nvSpPr>
        <p:spPr>
          <a:xfrm>
            <a:off x="0" y="0"/>
            <a:ext cx="9144000" cy="54868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30347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8229600" cy="1143000"/>
          </a:xfrm>
        </p:spPr>
        <p:txBody>
          <a:bodyPr/>
          <a:lstStyle/>
          <a:p>
            <a:r>
              <a:rPr lang="en-GB" dirty="0"/>
              <a:t>Edicts of Asoka</a:t>
            </a:r>
            <a:endParaRPr lang="de-DE" dirty="0"/>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1916832"/>
            <a:ext cx="3979888" cy="3431190"/>
          </a:xfrm>
        </p:spPr>
      </p:pic>
      <p:sp>
        <p:nvSpPr>
          <p:cNvPr id="5" name="Rechteck 4"/>
          <p:cNvSpPr/>
          <p:nvPr/>
        </p:nvSpPr>
        <p:spPr>
          <a:xfrm>
            <a:off x="0" y="0"/>
            <a:ext cx="9144000" cy="54868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77574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8229600" cy="1143000"/>
          </a:xfrm>
        </p:spPr>
        <p:txBody>
          <a:bodyPr/>
          <a:lstStyle/>
          <a:p>
            <a:r>
              <a:rPr lang="en-GB" dirty="0"/>
              <a:t>Edicts of Asoka</a:t>
            </a:r>
            <a:endParaRPr lang="de-DE" dirty="0"/>
          </a:p>
        </p:txBody>
      </p:sp>
      <p:sp>
        <p:nvSpPr>
          <p:cNvPr id="3" name="Inhaltsplatzhalter 2"/>
          <p:cNvSpPr>
            <a:spLocks noGrp="1"/>
          </p:cNvSpPr>
          <p:nvPr>
            <p:ph idx="1"/>
          </p:nvPr>
        </p:nvSpPr>
        <p:spPr/>
        <p:txBody>
          <a:bodyPr/>
          <a:lstStyle/>
          <a:p>
            <a:pPr marL="0" lvl="0" indent="0">
              <a:buNone/>
            </a:pPr>
            <a:r>
              <a:rPr lang="en-GB" dirty="0"/>
              <a:t>Asoka: King of </a:t>
            </a:r>
            <a:r>
              <a:rPr lang="en-GB" dirty="0" smtClean="0"/>
              <a:t>India (268- </a:t>
            </a:r>
            <a:r>
              <a:rPr lang="en-GB" dirty="0"/>
              <a:t>232 </a:t>
            </a:r>
            <a:r>
              <a:rPr lang="en-GB" dirty="0" smtClean="0"/>
              <a:t>BC)</a:t>
            </a:r>
            <a:endParaRPr lang="en-GB" dirty="0"/>
          </a:p>
          <a:p>
            <a:pPr marL="0" indent="0">
              <a:buNone/>
            </a:pPr>
            <a:r>
              <a:rPr lang="en-GB" dirty="0"/>
              <a:t/>
            </a:r>
            <a:br>
              <a:rPr lang="en-GB" dirty="0"/>
            </a:br>
            <a:r>
              <a:rPr lang="en-GB" dirty="0"/>
              <a:t>Gave himself the nickname "the Humane"</a:t>
            </a:r>
            <a:br>
              <a:rPr lang="en-GB" dirty="0"/>
            </a:br>
            <a:r>
              <a:rPr lang="en-GB" dirty="0"/>
              <a:t>Edicts: moral and religious issues, call for the moral life and to peace, tolerance and kindness</a:t>
            </a:r>
            <a:br>
              <a:rPr lang="en-GB" dirty="0"/>
            </a:br>
            <a:r>
              <a:rPr lang="en-GB" dirty="0"/>
              <a:t>Edicts were circulated as rock </a:t>
            </a:r>
            <a:r>
              <a:rPr lang="en-GB" dirty="0" smtClean="0"/>
              <a:t>inscriptions and on pillars </a:t>
            </a:r>
            <a:r>
              <a:rPr lang="en-GB" dirty="0"/>
              <a:t>in </a:t>
            </a:r>
            <a:r>
              <a:rPr lang="en-GB" dirty="0" smtClean="0"/>
              <a:t>India, </a:t>
            </a:r>
            <a:r>
              <a:rPr lang="en-GB" dirty="0"/>
              <a:t>Nepal, Pakistan, Bangladesh, and </a:t>
            </a:r>
            <a:r>
              <a:rPr lang="en-GB" dirty="0" smtClean="0"/>
              <a:t>Afghanistan.</a:t>
            </a:r>
            <a:endParaRPr lang="de-DE" dirty="0"/>
          </a:p>
        </p:txBody>
      </p:sp>
      <p:sp>
        <p:nvSpPr>
          <p:cNvPr id="4" name="Textfeld 3"/>
          <p:cNvSpPr txBox="1"/>
          <p:nvPr/>
        </p:nvSpPr>
        <p:spPr>
          <a:xfrm>
            <a:off x="395536" y="5733256"/>
            <a:ext cx="8352928" cy="923330"/>
          </a:xfrm>
          <a:prstGeom prst="rect">
            <a:avLst/>
          </a:prstGeom>
          <a:noFill/>
        </p:spPr>
        <p:txBody>
          <a:bodyPr wrap="square" rtlCol="0">
            <a:spAutoFit/>
          </a:bodyPr>
          <a:lstStyle/>
          <a:p>
            <a:r>
              <a:rPr lang="de-DE" dirty="0" smtClean="0"/>
              <a:t>source</a:t>
            </a:r>
            <a:r>
              <a:rPr lang="de-DE" dirty="0"/>
              <a:t>: </a:t>
            </a:r>
            <a:endParaRPr lang="de-DE" dirty="0" smtClean="0"/>
          </a:p>
          <a:p>
            <a:r>
              <a:rPr lang="de-DE" dirty="0" smtClean="0"/>
              <a:t>https</a:t>
            </a:r>
            <a:r>
              <a:rPr lang="de-DE" dirty="0"/>
              <a:t>://www.khanacademy.org/humanities/art-asia/south-asia/buddhist-art2/a/the-pillars-of-ashoka</a:t>
            </a:r>
          </a:p>
        </p:txBody>
      </p:sp>
      <p:sp>
        <p:nvSpPr>
          <p:cNvPr id="5" name="Rechteck 4"/>
          <p:cNvSpPr/>
          <p:nvPr/>
        </p:nvSpPr>
        <p:spPr>
          <a:xfrm>
            <a:off x="0" y="0"/>
            <a:ext cx="9144000" cy="54868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87882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
            </a:r>
            <a:br>
              <a:rPr lang="en-GB" dirty="0"/>
            </a:br>
            <a:r>
              <a:rPr lang="en-GB" dirty="0"/>
              <a:t>Other milestones of human rights</a:t>
            </a:r>
            <a:endParaRPr lang="en-GB" dirty="0">
              <a:effectLst/>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2472794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7020272" y="3636883"/>
            <a:ext cx="452596" cy="452596"/>
          </a:xfrm>
          <a:prstGeom prst="ellipse">
            <a:avLst/>
          </a:prstGeom>
          <a:solidFill>
            <a:schemeClr val="accent5">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Oval 5"/>
          <p:cNvSpPr/>
          <p:nvPr/>
        </p:nvSpPr>
        <p:spPr>
          <a:xfrm>
            <a:off x="5580042" y="3636883"/>
            <a:ext cx="452596" cy="452596"/>
          </a:xfrm>
          <a:prstGeom prst="ellipse">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TextBox 2"/>
          <p:cNvSpPr txBox="1"/>
          <p:nvPr/>
        </p:nvSpPr>
        <p:spPr>
          <a:xfrm>
            <a:off x="4654212" y="4507656"/>
            <a:ext cx="2304256" cy="1569660"/>
          </a:xfrm>
          <a:prstGeom prst="rect">
            <a:avLst/>
          </a:prstGeom>
          <a:noFill/>
        </p:spPr>
        <p:txBody>
          <a:bodyPr wrap="square" rtlCol="0">
            <a:spAutoFit/>
          </a:bodyPr>
          <a:lstStyle/>
          <a:p>
            <a:pPr algn="ctr"/>
            <a:r>
              <a:rPr lang="en-GB" sz="2400" dirty="0" smtClean="0"/>
              <a:t>1959 The Declaration of the Rights of the Child</a:t>
            </a:r>
            <a:endParaRPr lang="en-GB" sz="2400" dirty="0"/>
          </a:p>
        </p:txBody>
      </p:sp>
      <p:sp>
        <p:nvSpPr>
          <p:cNvPr id="7" name="TextBox 6"/>
          <p:cNvSpPr txBox="1"/>
          <p:nvPr/>
        </p:nvSpPr>
        <p:spPr>
          <a:xfrm>
            <a:off x="6012160" y="1772816"/>
            <a:ext cx="1944216" cy="1569660"/>
          </a:xfrm>
          <a:prstGeom prst="rect">
            <a:avLst/>
          </a:prstGeom>
          <a:noFill/>
        </p:spPr>
        <p:txBody>
          <a:bodyPr wrap="square" rtlCol="0">
            <a:spAutoFit/>
          </a:bodyPr>
          <a:lstStyle/>
          <a:p>
            <a:pPr algn="ctr"/>
            <a:r>
              <a:rPr lang="en-GB" sz="2400" dirty="0" smtClean="0"/>
              <a:t>1989 Convention on the Rights of the Child</a:t>
            </a:r>
            <a:endParaRPr lang="en-GB" sz="2400" dirty="0"/>
          </a:p>
        </p:txBody>
      </p:sp>
    </p:spTree>
    <p:extLst>
      <p:ext uri="{BB962C8B-B14F-4D97-AF65-F5344CB8AC3E}">
        <p14:creationId xmlns:p14="http://schemas.microsoft.com/office/powerpoint/2010/main" val="2501227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8229600" cy="1143000"/>
          </a:xfrm>
        </p:spPr>
        <p:txBody>
          <a:bodyPr/>
          <a:lstStyle/>
          <a:p>
            <a:r>
              <a:rPr lang="de-DE" dirty="0" smtClean="0"/>
              <a:t>1215 Magna </a:t>
            </a:r>
            <a:r>
              <a:rPr lang="de-DE" dirty="0" err="1" smtClean="0"/>
              <a:t>Carta</a:t>
            </a:r>
            <a:endParaRPr lang="de-DE" dirty="0"/>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3"/>
          </a:xfrm>
        </p:spPr>
      </p:pic>
      <p:sp>
        <p:nvSpPr>
          <p:cNvPr id="5" name="Rechteck 4"/>
          <p:cNvSpPr/>
          <p:nvPr/>
        </p:nvSpPr>
        <p:spPr>
          <a:xfrm>
            <a:off x="0" y="0"/>
            <a:ext cx="9144000" cy="54868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708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8229600" cy="1143000"/>
          </a:xfrm>
        </p:spPr>
        <p:txBody>
          <a:bodyPr/>
          <a:lstStyle/>
          <a:p>
            <a:r>
              <a:rPr lang="de-DE" dirty="0" smtClean="0"/>
              <a:t>1215 Magna </a:t>
            </a:r>
            <a:r>
              <a:rPr lang="de-DE" dirty="0" err="1" smtClean="0"/>
              <a:t>Carta</a:t>
            </a:r>
            <a:endParaRPr lang="de-DE" dirty="0"/>
          </a:p>
        </p:txBody>
      </p:sp>
      <p:sp>
        <p:nvSpPr>
          <p:cNvPr id="3" name="Inhaltsplatzhalter 2"/>
          <p:cNvSpPr>
            <a:spLocks noGrp="1"/>
          </p:cNvSpPr>
          <p:nvPr>
            <p:ph idx="1"/>
          </p:nvPr>
        </p:nvSpPr>
        <p:spPr/>
        <p:txBody>
          <a:bodyPr/>
          <a:lstStyle/>
          <a:p>
            <a:pPr marL="0" indent="0">
              <a:buNone/>
            </a:pPr>
            <a:r>
              <a:rPr lang="en-GB" dirty="0"/>
              <a:t>English subjects forced King John of England, to sign the Carta </a:t>
            </a:r>
            <a:r>
              <a:rPr lang="en-GB" dirty="0" smtClean="0"/>
              <a:t>and agree to</a:t>
            </a:r>
            <a:r>
              <a:rPr lang="en-GB" dirty="0"/>
              <a:t/>
            </a:r>
            <a:br>
              <a:rPr lang="en-GB" dirty="0"/>
            </a:br>
            <a:r>
              <a:rPr lang="en-GB" dirty="0"/>
              <a:t>Freedom of the Church</a:t>
            </a:r>
            <a:br>
              <a:rPr lang="en-GB" dirty="0"/>
            </a:br>
            <a:r>
              <a:rPr lang="en-GB" dirty="0"/>
              <a:t>Right to property (for free citizens)</a:t>
            </a:r>
            <a:br>
              <a:rPr lang="en-GB" dirty="0"/>
            </a:br>
            <a:r>
              <a:rPr lang="en-GB" dirty="0"/>
              <a:t>Protection against excessive taxes</a:t>
            </a:r>
            <a:br>
              <a:rPr lang="en-GB" dirty="0"/>
            </a:br>
            <a:r>
              <a:rPr lang="en-GB" dirty="0"/>
              <a:t>Ordinary trial</a:t>
            </a:r>
            <a:endParaRPr lang="en-GB" dirty="0">
              <a:effectLst/>
            </a:endParaRPr>
          </a:p>
        </p:txBody>
      </p:sp>
      <p:sp>
        <p:nvSpPr>
          <p:cNvPr id="4" name="Rechteck 3"/>
          <p:cNvSpPr/>
          <p:nvPr/>
        </p:nvSpPr>
        <p:spPr>
          <a:xfrm>
            <a:off x="878100" y="6211705"/>
            <a:ext cx="7344816" cy="307777"/>
          </a:xfrm>
          <a:prstGeom prst="rect">
            <a:avLst/>
          </a:prstGeom>
        </p:spPr>
        <p:txBody>
          <a:bodyPr wrap="square">
            <a:spAutoFit/>
          </a:bodyPr>
          <a:lstStyle/>
          <a:p>
            <a:r>
              <a:rPr lang="de-DE" sz="1400" dirty="0"/>
              <a:t>Source: http://www.humanrights.com/what-are-human-rights/brief-history/magna-carta.html</a:t>
            </a:r>
          </a:p>
        </p:txBody>
      </p:sp>
      <p:sp>
        <p:nvSpPr>
          <p:cNvPr id="5" name="Rechteck 4"/>
          <p:cNvSpPr/>
          <p:nvPr/>
        </p:nvSpPr>
        <p:spPr>
          <a:xfrm>
            <a:off x="0" y="0"/>
            <a:ext cx="9144000" cy="54868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72719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Scope of the Magna Carta</a:t>
            </a:r>
            <a:endParaRPr lang="de-DE" dirty="0"/>
          </a:p>
        </p:txBody>
      </p:sp>
      <p:sp>
        <p:nvSpPr>
          <p:cNvPr id="3" name="Inhaltsplatzhalter 2"/>
          <p:cNvSpPr>
            <a:spLocks noGrp="1"/>
          </p:cNvSpPr>
          <p:nvPr>
            <p:ph idx="1"/>
          </p:nvPr>
        </p:nvSpPr>
        <p:spPr/>
        <p:txBody>
          <a:bodyPr/>
          <a:lstStyle/>
          <a:p>
            <a:pPr marL="0" indent="0">
              <a:buNone/>
            </a:pPr>
            <a:r>
              <a:rPr lang="en-GB" dirty="0"/>
              <a:t>Applied only to a small privileged minority</a:t>
            </a:r>
            <a:br>
              <a:rPr lang="en-GB" dirty="0"/>
            </a:br>
            <a:r>
              <a:rPr lang="en-GB" dirty="0" smtClean="0"/>
              <a:t>of the nobility </a:t>
            </a:r>
            <a:r>
              <a:rPr lang="en-GB" dirty="0"/>
              <a:t>and later other "free men</a:t>
            </a:r>
            <a:r>
              <a:rPr lang="en-GB" dirty="0" smtClean="0"/>
              <a:t>"</a:t>
            </a:r>
            <a:endParaRPr lang="de-DE" dirty="0" smtClean="0"/>
          </a:p>
        </p:txBody>
      </p:sp>
      <p:sp>
        <p:nvSpPr>
          <p:cNvPr id="4" name="Rechteck 3"/>
          <p:cNvSpPr/>
          <p:nvPr/>
        </p:nvSpPr>
        <p:spPr>
          <a:xfrm>
            <a:off x="0" y="0"/>
            <a:ext cx="9144000" cy="54868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3296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9695" y="476672"/>
            <a:ext cx="8229600" cy="1143000"/>
          </a:xfrm>
        </p:spPr>
        <p:txBody>
          <a:bodyPr/>
          <a:lstStyle/>
          <a:p>
            <a:r>
              <a:rPr lang="de-DE" dirty="0" smtClean="0"/>
              <a:t>1791 Bill </a:t>
            </a:r>
            <a:r>
              <a:rPr lang="de-DE" dirty="0" err="1" smtClean="0"/>
              <a:t>of</a:t>
            </a:r>
            <a:r>
              <a:rPr lang="de-DE" dirty="0" smtClean="0"/>
              <a:t> </a:t>
            </a:r>
            <a:r>
              <a:rPr lang="de-DE" dirty="0" err="1" smtClean="0"/>
              <a:t>Rights</a:t>
            </a:r>
            <a:endParaRPr lang="de-DE"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048" y="1600200"/>
            <a:ext cx="4255903" cy="4525963"/>
          </a:xfrm>
        </p:spPr>
      </p:pic>
      <p:sp>
        <p:nvSpPr>
          <p:cNvPr id="6" name="Rechteck 5"/>
          <p:cNvSpPr/>
          <p:nvPr/>
        </p:nvSpPr>
        <p:spPr>
          <a:xfrm>
            <a:off x="0" y="0"/>
            <a:ext cx="9144000" cy="54868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89170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9695" y="476672"/>
            <a:ext cx="8229600" cy="1143000"/>
          </a:xfrm>
        </p:spPr>
        <p:txBody>
          <a:bodyPr/>
          <a:lstStyle/>
          <a:p>
            <a:r>
              <a:rPr lang="de-DE" dirty="0" smtClean="0"/>
              <a:t>1791 Bill </a:t>
            </a:r>
            <a:r>
              <a:rPr lang="de-DE" dirty="0" err="1" smtClean="0"/>
              <a:t>of</a:t>
            </a:r>
            <a:r>
              <a:rPr lang="de-DE" dirty="0" smtClean="0"/>
              <a:t> </a:t>
            </a:r>
            <a:r>
              <a:rPr lang="de-DE" dirty="0" err="1" smtClean="0"/>
              <a:t>Rights</a:t>
            </a:r>
            <a:endParaRPr lang="de-DE" dirty="0"/>
          </a:p>
        </p:txBody>
      </p:sp>
      <p:sp>
        <p:nvSpPr>
          <p:cNvPr id="3" name="Inhaltsplatzhalter 2"/>
          <p:cNvSpPr>
            <a:spLocks noGrp="1"/>
          </p:cNvSpPr>
          <p:nvPr>
            <p:ph idx="1"/>
          </p:nvPr>
        </p:nvSpPr>
        <p:spPr/>
        <p:txBody>
          <a:bodyPr/>
          <a:lstStyle/>
          <a:p>
            <a:pPr marL="0" indent="0">
              <a:buNone/>
            </a:pPr>
            <a:r>
              <a:rPr lang="en-GB" dirty="0"/>
              <a:t>10 </a:t>
            </a:r>
            <a:r>
              <a:rPr lang="en-GB" dirty="0" smtClean="0"/>
              <a:t>Amendments </a:t>
            </a:r>
            <a:r>
              <a:rPr lang="en-GB" dirty="0"/>
              <a:t>to the US </a:t>
            </a:r>
            <a:r>
              <a:rPr lang="en-GB" dirty="0" smtClean="0"/>
              <a:t>Constitution:</a:t>
            </a:r>
            <a:r>
              <a:rPr lang="en-GB" dirty="0"/>
              <a:t/>
            </a:r>
            <a:br>
              <a:rPr lang="en-GB" dirty="0"/>
            </a:br>
            <a:r>
              <a:rPr lang="en-GB" dirty="0"/>
              <a:t>Protection of freedom of speech, assembly and religion</a:t>
            </a:r>
            <a:br>
              <a:rPr lang="en-GB" dirty="0"/>
            </a:br>
            <a:r>
              <a:rPr lang="en-GB" dirty="0"/>
              <a:t>Right to bear arms</a:t>
            </a:r>
            <a:br>
              <a:rPr lang="en-GB" dirty="0"/>
            </a:br>
            <a:r>
              <a:rPr lang="en-GB" dirty="0"/>
              <a:t>Ordinary trial</a:t>
            </a:r>
            <a:br>
              <a:rPr lang="en-GB" dirty="0"/>
            </a:br>
            <a:r>
              <a:rPr lang="en-GB" dirty="0"/>
              <a:t>Prohibition of cruel or unusual punishment</a:t>
            </a:r>
            <a:endParaRPr lang="de-DE" dirty="0"/>
          </a:p>
        </p:txBody>
      </p:sp>
      <p:sp>
        <p:nvSpPr>
          <p:cNvPr id="5" name="Textfeld 4"/>
          <p:cNvSpPr txBox="1"/>
          <p:nvPr/>
        </p:nvSpPr>
        <p:spPr>
          <a:xfrm>
            <a:off x="611560" y="6309320"/>
            <a:ext cx="8273099" cy="307777"/>
          </a:xfrm>
          <a:prstGeom prst="rect">
            <a:avLst/>
          </a:prstGeom>
          <a:noFill/>
        </p:spPr>
        <p:txBody>
          <a:bodyPr wrap="none" rtlCol="0">
            <a:spAutoFit/>
          </a:bodyPr>
          <a:lstStyle/>
          <a:p>
            <a:r>
              <a:rPr lang="de-DE" sz="1400" dirty="0" smtClean="0"/>
              <a:t>Source</a:t>
            </a:r>
            <a:r>
              <a:rPr lang="de-DE" sz="1400" dirty="0"/>
              <a:t>: http://www.humanrights.com/what-are-human-rights/brief-history/declaration-of-independence.html</a:t>
            </a:r>
          </a:p>
        </p:txBody>
      </p:sp>
      <p:sp>
        <p:nvSpPr>
          <p:cNvPr id="6" name="Rechteck 5"/>
          <p:cNvSpPr/>
          <p:nvPr/>
        </p:nvSpPr>
        <p:spPr>
          <a:xfrm>
            <a:off x="0" y="0"/>
            <a:ext cx="9144000" cy="54868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99148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Scope of the Bill of Rights</a:t>
            </a:r>
            <a:endParaRPr lang="de-DE" dirty="0"/>
          </a:p>
        </p:txBody>
      </p:sp>
      <p:sp>
        <p:nvSpPr>
          <p:cNvPr id="3" name="Inhaltsplatzhalter 2"/>
          <p:cNvSpPr>
            <a:spLocks noGrp="1"/>
          </p:cNvSpPr>
          <p:nvPr>
            <p:ph idx="1"/>
          </p:nvPr>
        </p:nvSpPr>
        <p:spPr/>
        <p:txBody>
          <a:bodyPr>
            <a:normAutofit fontScale="77500" lnSpcReduction="20000"/>
          </a:bodyPr>
          <a:lstStyle/>
          <a:p>
            <a:pPr marL="0" lvl="0" indent="0">
              <a:buNone/>
            </a:pPr>
            <a:r>
              <a:rPr lang="en-GB" dirty="0" smtClean="0"/>
              <a:t>The </a:t>
            </a:r>
            <a:r>
              <a:rPr lang="en-GB" dirty="0"/>
              <a:t>rights set out </a:t>
            </a:r>
            <a:r>
              <a:rPr lang="en-GB" dirty="0" smtClean="0"/>
              <a:t>were </a:t>
            </a:r>
            <a:r>
              <a:rPr lang="en-GB" dirty="0"/>
              <a:t>primarily </a:t>
            </a:r>
            <a:r>
              <a:rPr lang="en-GB" dirty="0" smtClean="0"/>
              <a:t>for white </a:t>
            </a:r>
            <a:r>
              <a:rPr lang="en-GB" dirty="0"/>
              <a:t>men</a:t>
            </a:r>
            <a:br>
              <a:rPr lang="en-GB" dirty="0"/>
            </a:br>
            <a:r>
              <a:rPr lang="en-GB" dirty="0"/>
              <a:t>Women </a:t>
            </a:r>
            <a:r>
              <a:rPr lang="en-GB" dirty="0" smtClean="0"/>
              <a:t>in </a:t>
            </a:r>
            <a:r>
              <a:rPr lang="en-GB" dirty="0"/>
              <a:t>the United States </a:t>
            </a:r>
            <a:r>
              <a:rPr lang="en-GB" dirty="0" smtClean="0"/>
              <a:t>achieved the </a:t>
            </a:r>
            <a:r>
              <a:rPr lang="en-GB" dirty="0"/>
              <a:t>right to vote </a:t>
            </a:r>
            <a:r>
              <a:rPr lang="en-GB" dirty="0" smtClean="0"/>
              <a:t>in 1920</a:t>
            </a:r>
            <a:r>
              <a:rPr lang="en-GB" dirty="0"/>
              <a:t/>
            </a:r>
            <a:br>
              <a:rPr lang="en-GB" dirty="0"/>
            </a:br>
            <a:r>
              <a:rPr lang="en-GB" dirty="0"/>
              <a:t>Members of the First Nations </a:t>
            </a:r>
            <a:r>
              <a:rPr lang="en-GB" dirty="0" smtClean="0"/>
              <a:t>(people who lived there before </a:t>
            </a:r>
            <a:r>
              <a:rPr lang="en-GB" dirty="0"/>
              <a:t>European </a:t>
            </a:r>
            <a:r>
              <a:rPr lang="en-GB" dirty="0" smtClean="0"/>
              <a:t>settlers) </a:t>
            </a:r>
            <a:r>
              <a:rPr lang="en-GB" dirty="0"/>
              <a:t>achieved the right to vote in </a:t>
            </a:r>
            <a:r>
              <a:rPr lang="en-GB" dirty="0" smtClean="0"/>
              <a:t>1924</a:t>
            </a:r>
          </a:p>
          <a:p>
            <a:pPr marL="0" lvl="0" indent="0">
              <a:buNone/>
            </a:pPr>
            <a:r>
              <a:rPr lang="en-GB" dirty="0"/>
              <a:t/>
            </a:r>
            <a:br>
              <a:rPr lang="en-GB" dirty="0"/>
            </a:br>
            <a:r>
              <a:rPr lang="en-GB" dirty="0" smtClean="0"/>
              <a:t>Q: African Americans achieved the right to vote in</a:t>
            </a:r>
          </a:p>
          <a:p>
            <a:pPr marL="514350" lvl="0" indent="-514350">
              <a:buAutoNum type="alphaLcParenR"/>
            </a:pPr>
            <a:r>
              <a:rPr lang="en-GB" dirty="0" smtClean="0">
                <a:effectLst/>
              </a:rPr>
              <a:t>1926</a:t>
            </a:r>
          </a:p>
          <a:p>
            <a:pPr marL="514350" lvl="0" indent="-514350">
              <a:buAutoNum type="alphaLcParenR"/>
            </a:pPr>
            <a:r>
              <a:rPr lang="en-GB" dirty="0" smtClean="0"/>
              <a:t>1965</a:t>
            </a:r>
          </a:p>
          <a:p>
            <a:pPr marL="514350" lvl="0" indent="-514350">
              <a:buAutoNum type="alphaLcParenR"/>
            </a:pPr>
            <a:r>
              <a:rPr lang="en-GB" dirty="0" smtClean="0">
                <a:effectLst/>
              </a:rPr>
              <a:t>1976</a:t>
            </a:r>
          </a:p>
          <a:p>
            <a:pPr marL="514350" lvl="0" indent="-514350">
              <a:buAutoNum type="alphaLcParenR"/>
            </a:pPr>
            <a:endParaRPr lang="en-GB" dirty="0"/>
          </a:p>
          <a:p>
            <a:pPr marL="0" indent="0">
              <a:buNone/>
            </a:pPr>
            <a:r>
              <a:rPr lang="en-GB" dirty="0" smtClean="0"/>
              <a:t>b) 1965</a:t>
            </a:r>
            <a:endParaRPr lang="en-GB" dirty="0"/>
          </a:p>
          <a:p>
            <a:pPr marL="514350" lvl="0" indent="-514350">
              <a:buAutoNum type="alphaLcParenR"/>
            </a:pPr>
            <a:endParaRPr lang="en-GB" dirty="0" smtClean="0">
              <a:effectLst/>
            </a:endParaRPr>
          </a:p>
          <a:p>
            <a:pPr marL="514350" lvl="0" indent="-514350">
              <a:buAutoNum type="alphaLcParenR"/>
            </a:pPr>
            <a:endParaRPr lang="en-GB" dirty="0"/>
          </a:p>
          <a:p>
            <a:pPr marL="514350" lvl="0" indent="-514350">
              <a:buAutoNum type="alphaLcParenR"/>
            </a:pPr>
            <a:endParaRPr lang="en-GB" dirty="0" smtClean="0">
              <a:effectLst/>
            </a:endParaRPr>
          </a:p>
          <a:p>
            <a:pPr marL="0" lvl="0" indent="0">
              <a:buNone/>
            </a:pPr>
            <a:endParaRPr lang="en-GB" dirty="0">
              <a:effectLst/>
            </a:endParaRPr>
          </a:p>
        </p:txBody>
      </p:sp>
      <p:sp>
        <p:nvSpPr>
          <p:cNvPr id="4" name="Rechteck 3"/>
          <p:cNvSpPr/>
          <p:nvPr/>
        </p:nvSpPr>
        <p:spPr>
          <a:xfrm>
            <a:off x="0" y="0"/>
            <a:ext cx="9144000" cy="54868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9094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p:txBody>
          <a:bodyPr/>
          <a:lstStyle/>
          <a:p>
            <a:r>
              <a:rPr lang="en-GB" dirty="0" smtClean="0"/>
              <a:t>You will have considered the evolution of Human Rights </a:t>
            </a:r>
          </a:p>
          <a:p>
            <a:r>
              <a:rPr lang="en-GB" dirty="0" smtClean="0"/>
              <a:t>You will understand the roles leaders and citizens play in the evolution</a:t>
            </a:r>
          </a:p>
          <a:p>
            <a:r>
              <a:rPr lang="en-GB" dirty="0" smtClean="0"/>
              <a:t>You </a:t>
            </a:r>
            <a:r>
              <a:rPr lang="en-GB" dirty="0"/>
              <a:t>will </a:t>
            </a:r>
            <a:r>
              <a:rPr lang="en-GB" dirty="0" smtClean="0"/>
              <a:t>reflect on the relationship between rules and rights</a:t>
            </a:r>
            <a:endParaRPr lang="en-GB" dirty="0"/>
          </a:p>
        </p:txBody>
      </p:sp>
    </p:spTree>
    <p:extLst>
      <p:ext uri="{BB962C8B-B14F-4D97-AF65-F5344CB8AC3E}">
        <p14:creationId xmlns:p14="http://schemas.microsoft.com/office/powerpoint/2010/main" val="2498326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144000" cy="54868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57200" y="116632"/>
            <a:ext cx="8229600" cy="1143000"/>
          </a:xfrm>
        </p:spPr>
        <p:txBody>
          <a:bodyPr>
            <a:normAutofit fontScale="90000"/>
          </a:bodyPr>
          <a:lstStyle/>
          <a:p>
            <a:r>
              <a:rPr lang="en-GB" dirty="0"/>
              <a:t/>
            </a:r>
            <a:br>
              <a:rPr lang="en-GB" dirty="0"/>
            </a:br>
            <a:r>
              <a:rPr lang="en-GB" dirty="0"/>
              <a:t>1948 Universal Declaration of Human Rights</a:t>
            </a:r>
            <a:endParaRPr lang="en-GB" dirty="0">
              <a:effectLst/>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772816"/>
            <a:ext cx="5671930"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033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716832"/>
            <a:ext cx="8435280" cy="5141168"/>
          </a:xfrm>
        </p:spPr>
        <p:txBody>
          <a:bodyPr>
            <a:normAutofit fontScale="85000" lnSpcReduction="10000"/>
          </a:bodyPr>
          <a:lstStyle/>
          <a:p>
            <a:pPr marL="0" indent="0">
              <a:buNone/>
            </a:pPr>
            <a:r>
              <a:rPr lang="en-GB" sz="2800" dirty="0"/>
              <a:t>Based on experiences of injustice of colonialism and the horrors of World War </a:t>
            </a:r>
            <a:r>
              <a:rPr lang="en-GB" sz="2800" dirty="0" smtClean="0"/>
              <a:t>2</a:t>
            </a:r>
            <a:r>
              <a:rPr lang="en-GB" sz="2800" dirty="0"/>
              <a:t/>
            </a:r>
            <a:br>
              <a:rPr lang="en-GB" sz="2800" dirty="0"/>
            </a:br>
            <a:r>
              <a:rPr lang="en-GB" sz="2800" dirty="0"/>
              <a:t>30 items</a:t>
            </a:r>
            <a:br>
              <a:rPr lang="en-GB" sz="2800" dirty="0"/>
            </a:br>
            <a:r>
              <a:rPr lang="en-GB" sz="2800" dirty="0"/>
              <a:t>Goal: peace and protection worldwide</a:t>
            </a:r>
            <a:br>
              <a:rPr lang="en-GB" sz="2800" dirty="0"/>
            </a:br>
            <a:r>
              <a:rPr lang="en-GB" sz="2800" dirty="0"/>
              <a:t>Signed by all Member states of the United </a:t>
            </a:r>
            <a:r>
              <a:rPr lang="en-GB" sz="2800" dirty="0" smtClean="0"/>
              <a:t>Nations</a:t>
            </a:r>
          </a:p>
          <a:p>
            <a:pPr marL="0" indent="0">
              <a:buNone/>
            </a:pPr>
            <a:r>
              <a:rPr lang="en-GB" sz="2800" dirty="0"/>
              <a:t/>
            </a:r>
            <a:br>
              <a:rPr lang="en-GB" sz="2800" dirty="0"/>
            </a:br>
            <a:r>
              <a:rPr lang="en-GB" sz="2800" b="1" dirty="0"/>
              <a:t>Article </a:t>
            </a:r>
            <a:r>
              <a:rPr lang="en-GB" sz="2800" b="1" dirty="0" smtClean="0"/>
              <a:t>1</a:t>
            </a:r>
            <a:r>
              <a:rPr lang="en-GB" sz="2800" dirty="0" smtClean="0"/>
              <a:t> </a:t>
            </a:r>
            <a:r>
              <a:rPr lang="en-GB" sz="2800" dirty="0"/>
              <a:t>All human beings are born free and equal in dignity and rights. [...] </a:t>
            </a:r>
            <a:endParaRPr lang="en-GB" sz="2800" dirty="0" smtClean="0"/>
          </a:p>
          <a:p>
            <a:pPr marL="0" indent="0">
              <a:buNone/>
            </a:pPr>
            <a:r>
              <a:rPr lang="en-GB" sz="2800" b="1" dirty="0" smtClean="0"/>
              <a:t>Article 2</a:t>
            </a:r>
            <a:r>
              <a:rPr lang="en-GB" sz="2800" dirty="0" smtClean="0"/>
              <a:t> </a:t>
            </a:r>
            <a:r>
              <a:rPr lang="en-GB" sz="2800" dirty="0"/>
              <a:t>Everyone is entitled to all forth in this Declaration rights and freedoms without distinction of any kind </a:t>
            </a:r>
            <a:r>
              <a:rPr lang="en-GB" sz="2800" dirty="0" smtClean="0"/>
              <a:t>[...]</a:t>
            </a:r>
          </a:p>
          <a:p>
            <a:pPr marL="0" indent="0">
              <a:buNone/>
            </a:pPr>
            <a:r>
              <a:rPr lang="en-GB" sz="2800" b="1" dirty="0" smtClean="0"/>
              <a:t>Article </a:t>
            </a:r>
            <a:r>
              <a:rPr lang="en-GB" sz="2800" b="1" dirty="0"/>
              <a:t>3 </a:t>
            </a:r>
            <a:r>
              <a:rPr lang="en-GB" sz="2800" dirty="0"/>
              <a:t>Everyone has the right to life, liberty and security of person</a:t>
            </a:r>
            <a:r>
              <a:rPr lang="en-GB" sz="2800" dirty="0" smtClean="0"/>
              <a:t>.</a:t>
            </a:r>
          </a:p>
          <a:p>
            <a:pPr marL="0" indent="0">
              <a:buNone/>
            </a:pPr>
            <a:r>
              <a:rPr lang="en-GB" sz="2800" b="1" dirty="0" smtClean="0"/>
              <a:t>Article 4 </a:t>
            </a:r>
            <a:r>
              <a:rPr lang="en-GB" sz="2800" dirty="0"/>
              <a:t>No one is allowed in slavery or servitude are held; Slavery and the slave trade in all their forms shall be prohibited.</a:t>
            </a:r>
            <a:endParaRPr lang="de-DE" dirty="0"/>
          </a:p>
        </p:txBody>
      </p:sp>
      <p:sp>
        <p:nvSpPr>
          <p:cNvPr id="4" name="Rechteck 3"/>
          <p:cNvSpPr/>
          <p:nvPr/>
        </p:nvSpPr>
        <p:spPr>
          <a:xfrm>
            <a:off x="0" y="0"/>
            <a:ext cx="9144000" cy="54868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57200" y="557808"/>
            <a:ext cx="8229600" cy="1143000"/>
          </a:xfrm>
        </p:spPr>
        <p:txBody>
          <a:bodyPr>
            <a:normAutofit fontScale="90000"/>
          </a:bodyPr>
          <a:lstStyle/>
          <a:p>
            <a:r>
              <a:rPr lang="de-DE" dirty="0" smtClean="0"/>
              <a:t>1948 </a:t>
            </a:r>
            <a:r>
              <a:rPr lang="en-GB" dirty="0"/>
              <a:t>Universal Declaration of Human Rights</a:t>
            </a:r>
            <a:endParaRPr lang="de-DE" dirty="0"/>
          </a:p>
        </p:txBody>
      </p:sp>
    </p:spTree>
    <p:extLst>
      <p:ext uri="{BB962C8B-B14F-4D97-AF65-F5344CB8AC3E}">
        <p14:creationId xmlns:p14="http://schemas.microsoft.com/office/powerpoint/2010/main" val="1256958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Scope of the UDHR</a:t>
            </a:r>
            <a:endParaRPr lang="de-DE" dirty="0"/>
          </a:p>
        </p:txBody>
      </p:sp>
      <p:sp>
        <p:nvSpPr>
          <p:cNvPr id="3" name="Inhaltsplatzhalter 2"/>
          <p:cNvSpPr>
            <a:spLocks noGrp="1"/>
          </p:cNvSpPr>
          <p:nvPr>
            <p:ph idx="1"/>
          </p:nvPr>
        </p:nvSpPr>
        <p:spPr/>
        <p:txBody>
          <a:bodyPr/>
          <a:lstStyle/>
          <a:p>
            <a:pPr marL="0" indent="0">
              <a:buNone/>
            </a:pPr>
            <a:r>
              <a:rPr lang="en-GB" dirty="0"/>
              <a:t>The UDHR (Universal Declaration of Human Rights) was signed by all </a:t>
            </a:r>
            <a:r>
              <a:rPr lang="en-GB" dirty="0" smtClean="0"/>
              <a:t>member states- the UDHR </a:t>
            </a:r>
            <a:r>
              <a:rPr lang="en-GB" dirty="0"/>
              <a:t>therefore has a universal validity </a:t>
            </a:r>
            <a:r>
              <a:rPr lang="en-GB" dirty="0" smtClean="0"/>
              <a:t>claim.</a:t>
            </a:r>
            <a:r>
              <a:rPr lang="en-GB" dirty="0"/>
              <a:t/>
            </a:r>
            <a:br>
              <a:rPr lang="en-GB" dirty="0"/>
            </a:br>
            <a:r>
              <a:rPr lang="en-GB" dirty="0"/>
              <a:t>Nevertheless, </a:t>
            </a:r>
            <a:r>
              <a:rPr lang="en-GB" dirty="0" smtClean="0"/>
              <a:t>human </a:t>
            </a:r>
            <a:r>
              <a:rPr lang="en-GB" dirty="0"/>
              <a:t>rights </a:t>
            </a:r>
            <a:r>
              <a:rPr lang="en-GB" dirty="0" smtClean="0"/>
              <a:t>are still </a:t>
            </a:r>
            <a:r>
              <a:rPr lang="en-GB" dirty="0"/>
              <a:t>violated (death penalty, torture, expulsion, persecution, oppression, discrimination ...)</a:t>
            </a:r>
            <a:endParaRPr lang="de-DE" dirty="0"/>
          </a:p>
        </p:txBody>
      </p:sp>
      <p:sp>
        <p:nvSpPr>
          <p:cNvPr id="4" name="Rechteck 3"/>
          <p:cNvSpPr/>
          <p:nvPr/>
        </p:nvSpPr>
        <p:spPr>
          <a:xfrm>
            <a:off x="0" y="0"/>
            <a:ext cx="9144000" cy="54868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1322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normAutofit fontScale="90000"/>
          </a:bodyPr>
          <a:lstStyle/>
          <a:p>
            <a:r>
              <a:rPr lang="en-GB" dirty="0" smtClean="0"/>
              <a:t>1959 The Declaration of the Rights of the Child</a:t>
            </a:r>
            <a:endParaRPr lang="en-GB" dirty="0"/>
          </a:p>
        </p:txBody>
      </p:sp>
      <p:sp>
        <p:nvSpPr>
          <p:cNvPr id="3" name="Content Placeholder 2"/>
          <p:cNvSpPr>
            <a:spLocks noGrp="1"/>
          </p:cNvSpPr>
          <p:nvPr>
            <p:ph idx="1"/>
          </p:nvPr>
        </p:nvSpPr>
        <p:spPr>
          <a:xfrm>
            <a:off x="457200" y="1988840"/>
            <a:ext cx="8229600" cy="4137323"/>
          </a:xfrm>
        </p:spPr>
        <p:txBody>
          <a:bodyPr/>
          <a:lstStyle/>
          <a:p>
            <a:r>
              <a:rPr lang="en-GB" dirty="0" smtClean="0"/>
              <a:t>First document to ever provide a special set of rights specifically to children</a:t>
            </a:r>
          </a:p>
          <a:p>
            <a:endParaRPr lang="en-GB" dirty="0"/>
          </a:p>
        </p:txBody>
      </p:sp>
      <p:sp>
        <p:nvSpPr>
          <p:cNvPr id="4" name="Rechteck 3"/>
          <p:cNvSpPr/>
          <p:nvPr/>
        </p:nvSpPr>
        <p:spPr>
          <a:xfrm>
            <a:off x="0" y="-25679"/>
            <a:ext cx="9144000" cy="54868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06552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5840"/>
            <a:ext cx="8229600" cy="1143000"/>
          </a:xfrm>
        </p:spPr>
        <p:txBody>
          <a:bodyPr>
            <a:normAutofit fontScale="90000"/>
          </a:bodyPr>
          <a:lstStyle/>
          <a:p>
            <a:r>
              <a:rPr lang="en-GB" dirty="0" smtClean="0"/>
              <a:t>1989 The Convention on the Rights of the Child</a:t>
            </a:r>
            <a:endParaRPr lang="en-GB" dirty="0"/>
          </a:p>
        </p:txBody>
      </p:sp>
      <p:sp>
        <p:nvSpPr>
          <p:cNvPr id="3" name="Content Placeholder 2"/>
          <p:cNvSpPr>
            <a:spLocks noGrp="1"/>
          </p:cNvSpPr>
          <p:nvPr>
            <p:ph idx="1"/>
          </p:nvPr>
        </p:nvSpPr>
        <p:spPr>
          <a:xfrm>
            <a:off x="457200" y="2132856"/>
            <a:ext cx="8291264" cy="4248472"/>
          </a:xfrm>
        </p:spPr>
        <p:txBody>
          <a:bodyPr>
            <a:normAutofit fontScale="92500" lnSpcReduction="10000"/>
          </a:bodyPr>
          <a:lstStyle/>
          <a:p>
            <a:r>
              <a:rPr lang="en-GB" dirty="0" smtClean="0"/>
              <a:t>Expands on the rights in the declaration</a:t>
            </a:r>
          </a:p>
          <a:p>
            <a:r>
              <a:rPr lang="en-GB" dirty="0" smtClean="0"/>
              <a:t>Children are guaranteed the right to play </a:t>
            </a:r>
          </a:p>
          <a:p>
            <a:endParaRPr lang="en-GB" dirty="0" smtClean="0"/>
          </a:p>
          <a:p>
            <a:pPr marL="0" indent="0">
              <a:buNone/>
            </a:pPr>
            <a:r>
              <a:rPr lang="en-GB" dirty="0" smtClean="0"/>
              <a:t>Q: The only country that hasn’t signed up is….?</a:t>
            </a:r>
            <a:endParaRPr lang="en-GB" dirty="0"/>
          </a:p>
          <a:p>
            <a:pPr marL="0" indent="0">
              <a:buNone/>
            </a:pPr>
            <a:r>
              <a:rPr lang="en-GB" dirty="0"/>
              <a:t>A</a:t>
            </a:r>
            <a:r>
              <a:rPr lang="en-GB" dirty="0" smtClean="0"/>
              <a:t>) Saudi Arabia</a:t>
            </a:r>
            <a:endParaRPr lang="en-GB" dirty="0"/>
          </a:p>
          <a:p>
            <a:pPr marL="0" indent="0">
              <a:buNone/>
            </a:pPr>
            <a:r>
              <a:rPr lang="en-GB" dirty="0"/>
              <a:t>B) </a:t>
            </a:r>
            <a:r>
              <a:rPr lang="en-GB" dirty="0" smtClean="0"/>
              <a:t>USA</a:t>
            </a:r>
            <a:endParaRPr lang="en-GB" dirty="0"/>
          </a:p>
          <a:p>
            <a:pPr marL="0" indent="0">
              <a:buNone/>
            </a:pPr>
            <a:r>
              <a:rPr lang="en-GB" dirty="0"/>
              <a:t>C</a:t>
            </a:r>
            <a:r>
              <a:rPr lang="en-GB" dirty="0" smtClean="0"/>
              <a:t>) Brazil</a:t>
            </a:r>
          </a:p>
          <a:p>
            <a:pPr marL="0" indent="0">
              <a:buNone/>
            </a:pPr>
            <a:r>
              <a:rPr lang="en-GB" dirty="0"/>
              <a:t>B) USA</a:t>
            </a:r>
          </a:p>
          <a:p>
            <a:pPr marL="0" indent="0">
              <a:buNone/>
            </a:pPr>
            <a:endParaRPr lang="en-GB" b="1" dirty="0" smtClean="0"/>
          </a:p>
          <a:p>
            <a:pPr marL="0" indent="0">
              <a:buNone/>
            </a:pPr>
            <a:endParaRPr lang="en-GB" dirty="0" smtClean="0"/>
          </a:p>
        </p:txBody>
      </p:sp>
      <p:sp>
        <p:nvSpPr>
          <p:cNvPr id="4" name="Rechteck 4"/>
          <p:cNvSpPr/>
          <p:nvPr/>
        </p:nvSpPr>
        <p:spPr>
          <a:xfrm>
            <a:off x="0" y="0"/>
            <a:ext cx="9144000" cy="54868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9590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Human Rights Today</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8623589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8764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48680"/>
            <a:ext cx="8229600" cy="1143000"/>
          </a:xfrm>
        </p:spPr>
        <p:txBody>
          <a:bodyPr/>
          <a:lstStyle/>
          <a:p>
            <a:r>
              <a:rPr lang="en-GB" dirty="0"/>
              <a:t>2007 Rights of Indigenous Peoples</a:t>
            </a:r>
            <a:endParaRPr lang="de-DE" dirty="0"/>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8246" y="1600200"/>
            <a:ext cx="6787507" cy="4525963"/>
          </a:xfrm>
        </p:spPr>
      </p:pic>
      <p:sp>
        <p:nvSpPr>
          <p:cNvPr id="5" name="Rechteck 4"/>
          <p:cNvSpPr/>
          <p:nvPr/>
        </p:nvSpPr>
        <p:spPr>
          <a:xfrm>
            <a:off x="0" y="0"/>
            <a:ext cx="9144000" cy="54868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95840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48680"/>
            <a:ext cx="8229600" cy="1143000"/>
          </a:xfrm>
        </p:spPr>
        <p:txBody>
          <a:bodyPr/>
          <a:lstStyle/>
          <a:p>
            <a:r>
              <a:rPr lang="en-GB" dirty="0"/>
              <a:t>2007 Rights of Indigenous Peoples</a:t>
            </a:r>
            <a:endParaRPr lang="de-DE" dirty="0"/>
          </a:p>
        </p:txBody>
      </p:sp>
      <p:sp>
        <p:nvSpPr>
          <p:cNvPr id="3" name="Inhaltsplatzhalter 2"/>
          <p:cNvSpPr>
            <a:spLocks noGrp="1"/>
          </p:cNvSpPr>
          <p:nvPr>
            <p:ph idx="1"/>
          </p:nvPr>
        </p:nvSpPr>
        <p:spPr/>
        <p:txBody>
          <a:bodyPr/>
          <a:lstStyle/>
          <a:p>
            <a:pPr marL="0" indent="0">
              <a:buNone/>
            </a:pPr>
            <a:r>
              <a:rPr lang="en-GB" dirty="0"/>
              <a:t>Recognition of historical injustice (colonialism)</a:t>
            </a:r>
            <a:br>
              <a:rPr lang="en-GB" dirty="0"/>
            </a:br>
            <a:r>
              <a:rPr lang="en-GB" dirty="0"/>
              <a:t>Protection against discrimination</a:t>
            </a:r>
            <a:br>
              <a:rPr lang="en-GB" dirty="0"/>
            </a:br>
            <a:r>
              <a:rPr lang="en-GB" dirty="0"/>
              <a:t>Right to Land and Resources</a:t>
            </a:r>
            <a:br>
              <a:rPr lang="en-GB" dirty="0"/>
            </a:br>
            <a:r>
              <a:rPr lang="en-GB" dirty="0"/>
              <a:t>Right to self-determination</a:t>
            </a:r>
            <a:br>
              <a:rPr lang="en-GB" dirty="0"/>
            </a:br>
            <a:r>
              <a:rPr lang="en-GB" dirty="0"/>
              <a:t>Right to their own political, legal, social, economic and cultural institutions</a:t>
            </a:r>
            <a:endParaRPr lang="de-DE" dirty="0"/>
          </a:p>
        </p:txBody>
      </p:sp>
      <p:sp>
        <p:nvSpPr>
          <p:cNvPr id="4" name="Textfeld 3"/>
          <p:cNvSpPr txBox="1"/>
          <p:nvPr/>
        </p:nvSpPr>
        <p:spPr>
          <a:xfrm>
            <a:off x="1331640" y="6128240"/>
            <a:ext cx="5610062" cy="307777"/>
          </a:xfrm>
          <a:prstGeom prst="rect">
            <a:avLst/>
          </a:prstGeom>
          <a:noFill/>
        </p:spPr>
        <p:txBody>
          <a:bodyPr wrap="none" rtlCol="0">
            <a:spAutoFit/>
          </a:bodyPr>
          <a:lstStyle/>
          <a:p>
            <a:r>
              <a:rPr lang="de-DE" sz="1400" dirty="0"/>
              <a:t>Source: http://www.ohchr.org/EN/Issues/IPeoples/Pages/Declaration.aspx</a:t>
            </a:r>
          </a:p>
        </p:txBody>
      </p:sp>
      <p:sp>
        <p:nvSpPr>
          <p:cNvPr id="5" name="Rechteck 4"/>
          <p:cNvSpPr/>
          <p:nvPr/>
        </p:nvSpPr>
        <p:spPr>
          <a:xfrm>
            <a:off x="0" y="0"/>
            <a:ext cx="9144000" cy="54868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92586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980728"/>
            <a:ext cx="8229600" cy="1143000"/>
          </a:xfrm>
        </p:spPr>
        <p:txBody>
          <a:bodyPr/>
          <a:lstStyle/>
          <a:p>
            <a:r>
              <a:rPr lang="en-GB" dirty="0"/>
              <a:t>2010 right to clean water</a:t>
            </a:r>
            <a:endParaRPr lang="de-DE" dirty="0"/>
          </a:p>
        </p:txBody>
      </p:sp>
      <p:sp>
        <p:nvSpPr>
          <p:cNvPr id="3" name="Inhaltsplatzhalter 2"/>
          <p:cNvSpPr>
            <a:spLocks noGrp="1"/>
          </p:cNvSpPr>
          <p:nvPr>
            <p:ph idx="1"/>
          </p:nvPr>
        </p:nvSpPr>
        <p:spPr/>
        <p:txBody>
          <a:bodyPr/>
          <a:lstStyle/>
          <a:p>
            <a:pPr marL="0" indent="0">
              <a:buNone/>
            </a:pPr>
            <a:endParaRPr lang="de-DE" dirty="0"/>
          </a:p>
          <a:p>
            <a:endParaRPr lang="de-DE" dirty="0" smtClean="0"/>
          </a:p>
          <a:p>
            <a:endParaRPr lang="de-DE" dirty="0"/>
          </a:p>
        </p:txBody>
      </p:sp>
      <p:sp>
        <p:nvSpPr>
          <p:cNvPr id="4" name="Rechteck 3"/>
          <p:cNvSpPr/>
          <p:nvPr/>
        </p:nvSpPr>
        <p:spPr>
          <a:xfrm>
            <a:off x="0" y="0"/>
            <a:ext cx="9144000" cy="54868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2636912"/>
            <a:ext cx="2029968" cy="3048000"/>
          </a:xfrm>
          <a:prstGeom prst="rect">
            <a:avLst/>
          </a:prstGeom>
        </p:spPr>
      </p:pic>
    </p:spTree>
    <p:extLst>
      <p:ext uri="{BB962C8B-B14F-4D97-AF65-F5344CB8AC3E}">
        <p14:creationId xmlns:p14="http://schemas.microsoft.com/office/powerpoint/2010/main" val="3997546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2010 </a:t>
            </a:r>
            <a:r>
              <a:rPr lang="en-GB" dirty="0" smtClean="0"/>
              <a:t>Right </a:t>
            </a:r>
            <a:r>
              <a:rPr lang="en-GB" dirty="0"/>
              <a:t>to clean water</a:t>
            </a:r>
            <a:endParaRPr lang="de-DE" dirty="0"/>
          </a:p>
        </p:txBody>
      </p:sp>
      <p:sp>
        <p:nvSpPr>
          <p:cNvPr id="3" name="Inhaltsplatzhalter 2"/>
          <p:cNvSpPr>
            <a:spLocks noGrp="1"/>
          </p:cNvSpPr>
          <p:nvPr>
            <p:ph idx="1"/>
          </p:nvPr>
        </p:nvSpPr>
        <p:spPr/>
        <p:txBody>
          <a:bodyPr>
            <a:normAutofit/>
          </a:bodyPr>
          <a:lstStyle/>
          <a:p>
            <a:pPr marL="0" indent="0">
              <a:buNone/>
            </a:pPr>
            <a:r>
              <a:rPr lang="en-GB" dirty="0"/>
              <a:t>Adopted by 122 members of the United Nations</a:t>
            </a:r>
            <a:br>
              <a:rPr lang="en-GB" dirty="0"/>
            </a:br>
            <a:r>
              <a:rPr lang="en-GB" dirty="0" smtClean="0"/>
              <a:t>Recognising </a:t>
            </a:r>
            <a:r>
              <a:rPr lang="en-GB" dirty="0"/>
              <a:t>that the right to clean water and sanitation is essential for the </a:t>
            </a:r>
            <a:r>
              <a:rPr lang="en-GB" dirty="0" smtClean="0"/>
              <a:t>realisation </a:t>
            </a:r>
            <a:r>
              <a:rPr lang="en-GB" dirty="0"/>
              <a:t>of human </a:t>
            </a:r>
            <a:r>
              <a:rPr lang="en-GB" dirty="0" smtClean="0"/>
              <a:t>rights</a:t>
            </a:r>
            <a:r>
              <a:rPr lang="en-GB" dirty="0"/>
              <a:t/>
            </a:r>
            <a:br>
              <a:rPr lang="en-GB" dirty="0"/>
            </a:br>
            <a:r>
              <a:rPr lang="en-GB" dirty="0"/>
              <a:t>Demand for financial support to facilitate access to water and sanitation</a:t>
            </a:r>
            <a:endParaRPr lang="de-DE" dirty="0"/>
          </a:p>
          <a:p>
            <a:endParaRPr lang="de-DE" dirty="0" smtClean="0"/>
          </a:p>
          <a:p>
            <a:pPr marL="0" indent="0">
              <a:buNone/>
            </a:pPr>
            <a:r>
              <a:rPr lang="de-DE" sz="1400" dirty="0" smtClean="0"/>
              <a:t>		http</a:t>
            </a:r>
            <a:r>
              <a:rPr lang="de-DE" sz="1400" dirty="0"/>
              <a:t>://www.un.org/waterforlifedecade/human_right_to_water.shtml</a:t>
            </a:r>
          </a:p>
        </p:txBody>
      </p:sp>
      <p:sp>
        <p:nvSpPr>
          <p:cNvPr id="4" name="Rechteck 3"/>
          <p:cNvSpPr/>
          <p:nvPr/>
        </p:nvSpPr>
        <p:spPr>
          <a:xfrm>
            <a:off x="0" y="0"/>
            <a:ext cx="9144000" cy="54868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9197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Discuss in pairs which of these statements you find most interesting </a:t>
            </a:r>
            <a:endParaRPr lang="en-GB" dirty="0"/>
          </a:p>
        </p:txBody>
      </p:sp>
      <p:pic>
        <p:nvPicPr>
          <p:cNvPr id="1148" name="Picture 12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7415774" cy="5068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3370365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8219256" cy="2448272"/>
          </a:xfrm>
        </p:spPr>
        <p:txBody>
          <a:bodyPr>
            <a:normAutofit fontScale="90000"/>
          </a:bodyPr>
          <a:lstStyle/>
          <a:p>
            <a:pPr lvl="0"/>
            <a:r>
              <a:rPr lang="en-GB" dirty="0" smtClean="0"/>
              <a:t>2011 United </a:t>
            </a:r>
            <a:r>
              <a:rPr lang="en-GB" dirty="0"/>
              <a:t>Nations </a:t>
            </a:r>
            <a:r>
              <a:rPr lang="en-GB" dirty="0" smtClean="0"/>
              <a:t/>
            </a:r>
            <a:br>
              <a:rPr lang="en-GB" dirty="0" smtClean="0"/>
            </a:br>
            <a:r>
              <a:rPr lang="en-GB" dirty="0" smtClean="0"/>
              <a:t>Corporate Responsibility Guidelines</a:t>
            </a:r>
            <a:r>
              <a:rPr lang="de-DE" dirty="0"/>
              <a:t/>
            </a:r>
            <a:br>
              <a:rPr lang="de-DE" dirty="0"/>
            </a:br>
            <a:endParaRPr lang="de-DE" dirty="0"/>
          </a:p>
        </p:txBody>
      </p:sp>
      <p:sp>
        <p:nvSpPr>
          <p:cNvPr id="3" name="Inhaltsplatzhalter 2"/>
          <p:cNvSpPr>
            <a:spLocks noGrp="1"/>
          </p:cNvSpPr>
          <p:nvPr>
            <p:ph idx="1"/>
          </p:nvPr>
        </p:nvSpPr>
        <p:spPr>
          <a:xfrm>
            <a:off x="457200" y="2339531"/>
            <a:ext cx="8229600" cy="4525963"/>
          </a:xfrm>
        </p:spPr>
        <p:txBody>
          <a:bodyPr/>
          <a:lstStyle/>
          <a:p>
            <a:pPr marL="0" indent="0">
              <a:buNone/>
            </a:pPr>
            <a:r>
              <a:rPr lang="en-GB" dirty="0" smtClean="0"/>
              <a:t>Business commit to respect </a:t>
            </a:r>
            <a:r>
              <a:rPr lang="en-GB" dirty="0"/>
              <a:t>human </a:t>
            </a:r>
            <a:r>
              <a:rPr lang="en-GB" dirty="0" smtClean="0"/>
              <a:t>rights</a:t>
            </a:r>
          </a:p>
          <a:p>
            <a:pPr marL="0" indent="0">
              <a:buNone/>
            </a:pPr>
            <a:r>
              <a:rPr lang="en-GB" dirty="0"/>
              <a:t/>
            </a:r>
            <a:br>
              <a:rPr lang="en-GB" dirty="0"/>
            </a:br>
            <a:r>
              <a:rPr lang="en-GB" dirty="0"/>
              <a:t>Companies </a:t>
            </a:r>
            <a:r>
              <a:rPr lang="en-GB" dirty="0" smtClean="0"/>
              <a:t>must stop violating human rights</a:t>
            </a:r>
          </a:p>
          <a:p>
            <a:pPr marL="0" indent="0">
              <a:buNone/>
            </a:pPr>
            <a:endParaRPr lang="en-GB" dirty="0"/>
          </a:p>
          <a:p>
            <a:pPr marL="0" indent="0">
              <a:buNone/>
            </a:pPr>
            <a:r>
              <a:rPr lang="de-DE" sz="1100" dirty="0" smtClean="0"/>
              <a:t>	</a:t>
            </a:r>
          </a:p>
          <a:p>
            <a:pPr marL="0" indent="0">
              <a:buNone/>
            </a:pPr>
            <a:endParaRPr lang="de-DE" sz="1100" dirty="0"/>
          </a:p>
          <a:p>
            <a:pPr marL="0" indent="0">
              <a:buNone/>
            </a:pPr>
            <a:endParaRPr lang="de-DE" sz="1100" dirty="0" smtClean="0"/>
          </a:p>
          <a:p>
            <a:pPr marL="0" indent="0">
              <a:buNone/>
            </a:pPr>
            <a:endParaRPr lang="de-DE" sz="1100" dirty="0"/>
          </a:p>
          <a:p>
            <a:pPr marL="0" indent="0">
              <a:buNone/>
            </a:pPr>
            <a:r>
              <a:rPr lang="de-DE" sz="1400" dirty="0" smtClean="0"/>
              <a:t>		Source: http</a:t>
            </a:r>
            <a:r>
              <a:rPr lang="de-DE" sz="1400" dirty="0"/>
              <a:t>://www.ohchr.org/Documents/Publications/HR.PUB.12.2_En.pdf</a:t>
            </a:r>
          </a:p>
        </p:txBody>
      </p:sp>
      <p:sp>
        <p:nvSpPr>
          <p:cNvPr id="4" name="Rechteck 3"/>
          <p:cNvSpPr/>
          <p:nvPr/>
        </p:nvSpPr>
        <p:spPr>
          <a:xfrm>
            <a:off x="0" y="0"/>
            <a:ext cx="9144000" cy="54868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18" t="13176" r="20453" b="19185"/>
          <a:stretch/>
        </p:blipFill>
        <p:spPr bwMode="auto">
          <a:xfrm>
            <a:off x="6444207" y="4005064"/>
            <a:ext cx="1889071" cy="1306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7702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Summary </a:t>
            </a:r>
            <a:r>
              <a:rPr lang="de-DE" dirty="0" smtClean="0"/>
              <a:t>	</a:t>
            </a:r>
            <a:endParaRPr lang="de-DE" dirty="0"/>
          </a:p>
        </p:txBody>
      </p:sp>
      <p:sp>
        <p:nvSpPr>
          <p:cNvPr id="3" name="Inhaltsplatzhalter 2"/>
          <p:cNvSpPr>
            <a:spLocks noGrp="1"/>
          </p:cNvSpPr>
          <p:nvPr>
            <p:ph idx="1"/>
          </p:nvPr>
        </p:nvSpPr>
        <p:spPr>
          <a:xfrm>
            <a:off x="251520" y="1124744"/>
            <a:ext cx="8435280" cy="5001419"/>
          </a:xfrm>
        </p:spPr>
        <p:txBody>
          <a:bodyPr>
            <a:normAutofit fontScale="92500" lnSpcReduction="10000"/>
          </a:bodyPr>
          <a:lstStyle/>
          <a:p>
            <a:r>
              <a:rPr lang="en-GB" dirty="0" smtClean="0"/>
              <a:t>The </a:t>
            </a:r>
            <a:r>
              <a:rPr lang="en-GB" dirty="0"/>
              <a:t>world's first human rights systems </a:t>
            </a:r>
            <a:r>
              <a:rPr lang="en-GB" dirty="0" smtClean="0"/>
              <a:t>were developed thousands of years ago!</a:t>
            </a:r>
            <a:endParaRPr lang="en-GB" dirty="0"/>
          </a:p>
          <a:p>
            <a:r>
              <a:rPr lang="en-GB" dirty="0" smtClean="0"/>
              <a:t>Human </a:t>
            </a:r>
            <a:r>
              <a:rPr lang="en-GB" dirty="0"/>
              <a:t>rights must be fought for - many human rights applied only to certain categories (usually white </a:t>
            </a:r>
            <a:r>
              <a:rPr lang="en-GB"/>
              <a:t>males</a:t>
            </a:r>
            <a:r>
              <a:rPr lang="en-GB" smtClean="0"/>
              <a:t>)</a:t>
            </a:r>
          </a:p>
          <a:p>
            <a:r>
              <a:rPr lang="en-GB" dirty="0" smtClean="0"/>
              <a:t>The </a:t>
            </a:r>
            <a:r>
              <a:rPr lang="en-GB" dirty="0"/>
              <a:t>enforcement of human rights is not 100% guaranteed in any country in the </a:t>
            </a:r>
            <a:r>
              <a:rPr lang="en-GB" dirty="0" smtClean="0"/>
              <a:t>world</a:t>
            </a:r>
          </a:p>
          <a:p>
            <a:r>
              <a:rPr lang="en-GB" dirty="0" smtClean="0"/>
              <a:t>To what extent is climate change affecting people’s abilities to access their own rights? See</a:t>
            </a:r>
          </a:p>
          <a:p>
            <a:pPr marL="0" indent="0">
              <a:buNone/>
            </a:pPr>
            <a:r>
              <a:rPr lang="de-DE" dirty="0"/>
              <a:t>https://www.youtube.com/watch?v=PpqXVjUAM9A</a:t>
            </a:r>
          </a:p>
        </p:txBody>
      </p:sp>
      <p:sp>
        <p:nvSpPr>
          <p:cNvPr id="4" name="Rechteck 3"/>
          <p:cNvSpPr/>
          <p:nvPr/>
        </p:nvSpPr>
        <p:spPr>
          <a:xfrm>
            <a:off x="0" y="0"/>
            <a:ext cx="9144000" cy="40466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0" y="6453336"/>
            <a:ext cx="9144000" cy="40466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94285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Revisit your Reflection Tool and fill it in with your partner! </a:t>
            </a:r>
            <a:endParaRPr lang="en-GB" dirty="0"/>
          </a:p>
        </p:txBody>
      </p:sp>
      <p:pic>
        <p:nvPicPr>
          <p:cNvPr id="4" name="Picture 12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0682" y="1600200"/>
            <a:ext cx="6622636" cy="45259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1365704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Timeline trauma</a:t>
            </a:r>
            <a:endParaRPr lang="en-GB" dirty="0"/>
          </a:p>
        </p:txBody>
      </p:sp>
      <p:sp>
        <p:nvSpPr>
          <p:cNvPr id="3" name="Content Placeholder 2"/>
          <p:cNvSpPr>
            <a:spLocks noGrp="1"/>
          </p:cNvSpPr>
          <p:nvPr>
            <p:ph idx="1"/>
          </p:nvPr>
        </p:nvSpPr>
        <p:spPr/>
        <p:txBody>
          <a:bodyPr/>
          <a:lstStyle/>
          <a:p>
            <a:pPr marL="0" indent="0">
              <a:buNone/>
            </a:pPr>
            <a:r>
              <a:rPr lang="en-GB" dirty="0" smtClean="0"/>
              <a:t>Dates relating to the evolution of human rights have got mixed up! In pairs re-order the timeline and match the event to the date. </a:t>
            </a:r>
          </a:p>
          <a:p>
            <a:pPr marL="0" indent="0">
              <a:buNone/>
            </a:pP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3356992"/>
            <a:ext cx="3899925" cy="2924944"/>
          </a:xfrm>
          <a:prstGeom prst="rect">
            <a:avLst/>
          </a:prstGeom>
        </p:spPr>
      </p:pic>
    </p:spTree>
    <p:extLst>
      <p:ext uri="{BB962C8B-B14F-4D97-AF65-F5344CB8AC3E}">
        <p14:creationId xmlns:p14="http://schemas.microsoft.com/office/powerpoint/2010/main" val="781394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well did you do?</a:t>
            </a:r>
            <a:endParaRPr lang="en-GB" dirty="0"/>
          </a:p>
        </p:txBody>
      </p:sp>
      <p:sp>
        <p:nvSpPr>
          <p:cNvPr id="3" name="Content Placeholder 2"/>
          <p:cNvSpPr>
            <a:spLocks noGrp="1"/>
          </p:cNvSpPr>
          <p:nvPr>
            <p:ph idx="1"/>
          </p:nvPr>
        </p:nvSpPr>
        <p:spPr/>
        <p:txBody>
          <a:bodyPr/>
          <a:lstStyle/>
          <a:p>
            <a:pPr marL="0" indent="0">
              <a:buNone/>
            </a:pPr>
            <a:r>
              <a:rPr lang="en-GB" dirty="0" smtClean="0"/>
              <a:t>Let’s find out…</a:t>
            </a:r>
            <a:endParaRPr lang="en-GB" dirty="0"/>
          </a:p>
        </p:txBody>
      </p:sp>
    </p:spTree>
    <p:extLst>
      <p:ext uri="{BB962C8B-B14F-4D97-AF65-F5344CB8AC3E}">
        <p14:creationId xmlns:p14="http://schemas.microsoft.com/office/powerpoint/2010/main" val="388550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The beginnings of human rights</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9715236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6869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8229600" cy="1143000"/>
          </a:xfrm>
        </p:spPr>
        <p:txBody>
          <a:bodyPr/>
          <a:lstStyle/>
          <a:p>
            <a:r>
              <a:rPr lang="en-GB" dirty="0"/>
              <a:t>Code of Hammurabi</a:t>
            </a:r>
            <a:endParaRPr lang="de-DE" dirty="0"/>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7239" y="1600200"/>
            <a:ext cx="2749522" cy="4525963"/>
          </a:xfrm>
        </p:spPr>
      </p:pic>
      <p:sp>
        <p:nvSpPr>
          <p:cNvPr id="5" name="Rechteck 4"/>
          <p:cNvSpPr/>
          <p:nvPr/>
        </p:nvSpPr>
        <p:spPr>
          <a:xfrm>
            <a:off x="0" y="0"/>
            <a:ext cx="9144000" cy="54868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53023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8229600" cy="1143000"/>
          </a:xfrm>
        </p:spPr>
        <p:txBody>
          <a:bodyPr/>
          <a:lstStyle/>
          <a:p>
            <a:r>
              <a:rPr lang="en-GB" dirty="0"/>
              <a:t>Code of Hammurabi</a:t>
            </a:r>
            <a:endParaRPr lang="de-DE" dirty="0"/>
          </a:p>
        </p:txBody>
      </p:sp>
      <p:sp>
        <p:nvSpPr>
          <p:cNvPr id="3" name="Inhaltsplatzhalter 2"/>
          <p:cNvSpPr>
            <a:spLocks noGrp="1"/>
          </p:cNvSpPr>
          <p:nvPr>
            <p:ph idx="1"/>
          </p:nvPr>
        </p:nvSpPr>
        <p:spPr/>
        <p:txBody>
          <a:bodyPr>
            <a:normAutofit fontScale="62500" lnSpcReduction="20000"/>
          </a:bodyPr>
          <a:lstStyle/>
          <a:p>
            <a:pPr marL="0" indent="0">
              <a:buNone/>
            </a:pPr>
            <a:r>
              <a:rPr lang="en-GB" dirty="0"/>
              <a:t>Hammurabi: ruler of Babylon (1792-1750 BC) - supremacy in </a:t>
            </a:r>
            <a:r>
              <a:rPr lang="en-GB" dirty="0" smtClean="0"/>
              <a:t>Mesopotamia</a:t>
            </a:r>
          </a:p>
          <a:p>
            <a:pPr marL="0" indent="0">
              <a:buNone/>
            </a:pPr>
            <a:r>
              <a:rPr lang="en-GB" dirty="0"/>
              <a:t/>
            </a:r>
            <a:br>
              <a:rPr lang="en-GB" dirty="0"/>
            </a:br>
            <a:r>
              <a:rPr lang="en-GB" dirty="0" smtClean="0"/>
              <a:t>The </a:t>
            </a:r>
            <a:r>
              <a:rPr lang="en-GB" dirty="0"/>
              <a:t>Code </a:t>
            </a:r>
            <a:r>
              <a:rPr lang="en-GB" dirty="0" smtClean="0"/>
              <a:t>regulates family </a:t>
            </a:r>
            <a:r>
              <a:rPr lang="en-GB" dirty="0"/>
              <a:t>law, slavery, and professional, commercial, agricultural and administrative </a:t>
            </a:r>
            <a:r>
              <a:rPr lang="en-GB" dirty="0" smtClean="0"/>
              <a:t>law. </a:t>
            </a:r>
            <a:r>
              <a:rPr lang="en-GB" dirty="0"/>
              <a:t>The longest chapter concerns the family, which formed the basis of Babylonian society. </a:t>
            </a:r>
            <a:endParaRPr lang="en-GB" dirty="0" smtClean="0"/>
          </a:p>
          <a:p>
            <a:pPr marL="0" indent="0">
              <a:buNone/>
            </a:pPr>
            <a:endParaRPr lang="en-GB" dirty="0" smtClean="0"/>
          </a:p>
          <a:p>
            <a:pPr marL="0" indent="0">
              <a:buNone/>
            </a:pPr>
            <a:r>
              <a:rPr lang="en-GB" dirty="0" smtClean="0"/>
              <a:t>Q: One law is relates to what should be done </a:t>
            </a:r>
            <a:r>
              <a:rPr lang="en-GB" dirty="0"/>
              <a:t>i</a:t>
            </a:r>
            <a:r>
              <a:rPr lang="en-GB" dirty="0" smtClean="0"/>
              <a:t>f </a:t>
            </a:r>
            <a:r>
              <a:rPr lang="en-GB" dirty="0"/>
              <a:t>a son strikes his </a:t>
            </a:r>
            <a:r>
              <a:rPr lang="en-GB" dirty="0" smtClean="0"/>
              <a:t>father…</a:t>
            </a:r>
          </a:p>
          <a:p>
            <a:pPr marL="0" indent="0">
              <a:buNone/>
            </a:pPr>
            <a:r>
              <a:rPr lang="en-GB" dirty="0" smtClean="0"/>
              <a:t>A) The father shall strike the son twice.</a:t>
            </a:r>
          </a:p>
          <a:p>
            <a:pPr marL="0" indent="0">
              <a:buNone/>
            </a:pPr>
            <a:r>
              <a:rPr lang="en-GB" dirty="0" smtClean="0"/>
              <a:t>B) The son’s </a:t>
            </a:r>
            <a:r>
              <a:rPr lang="en-GB" dirty="0"/>
              <a:t>hand shall be cut off</a:t>
            </a:r>
            <a:r>
              <a:rPr lang="en-GB" dirty="0" smtClean="0"/>
              <a:t>.</a:t>
            </a:r>
          </a:p>
          <a:p>
            <a:pPr marL="0" indent="0">
              <a:buNone/>
            </a:pPr>
            <a:r>
              <a:rPr lang="en-GB" dirty="0" smtClean="0"/>
              <a:t>C) The father can kill the son.</a:t>
            </a:r>
          </a:p>
          <a:p>
            <a:pPr marL="0" indent="0">
              <a:buNone/>
            </a:pPr>
            <a:endParaRPr lang="en-GB" dirty="0"/>
          </a:p>
          <a:p>
            <a:pPr marL="0" indent="0">
              <a:buNone/>
            </a:pPr>
            <a:r>
              <a:rPr lang="en-GB" dirty="0"/>
              <a:t>B) The son’s hand shall be cut </a:t>
            </a:r>
            <a:r>
              <a:rPr lang="en-GB" dirty="0" smtClean="0"/>
              <a:t>off!</a:t>
            </a:r>
            <a:endParaRPr lang="en-GB" dirty="0"/>
          </a:p>
          <a:p>
            <a:pPr marL="0" indent="0">
              <a:buNone/>
            </a:pPr>
            <a:endParaRPr lang="en-GB" dirty="0" smtClean="0"/>
          </a:p>
          <a:p>
            <a:pPr marL="0" indent="0">
              <a:buNone/>
            </a:pPr>
            <a:r>
              <a:rPr lang="en-GB" dirty="0"/>
              <a:t/>
            </a:r>
            <a:br>
              <a:rPr lang="en-GB" dirty="0"/>
            </a:br>
            <a:r>
              <a:rPr lang="en-GB" dirty="0" smtClean="0"/>
              <a:t>It is </a:t>
            </a:r>
            <a:r>
              <a:rPr lang="en-GB" dirty="0"/>
              <a:t>now in the Louvre (Paris</a:t>
            </a:r>
            <a:r>
              <a:rPr lang="en-GB" dirty="0" smtClean="0"/>
              <a:t>) (The Code, not the hand.) </a:t>
            </a:r>
            <a:endParaRPr lang="en-GB" dirty="0">
              <a:effectLst/>
            </a:endParaRPr>
          </a:p>
        </p:txBody>
      </p:sp>
      <p:sp>
        <p:nvSpPr>
          <p:cNvPr id="4" name="Rechteck 3"/>
          <p:cNvSpPr/>
          <p:nvPr/>
        </p:nvSpPr>
        <p:spPr>
          <a:xfrm>
            <a:off x="878100" y="6211705"/>
            <a:ext cx="7344816" cy="307777"/>
          </a:xfrm>
          <a:prstGeom prst="rect">
            <a:avLst/>
          </a:prstGeom>
        </p:spPr>
        <p:txBody>
          <a:bodyPr wrap="square">
            <a:spAutoFit/>
          </a:bodyPr>
          <a:lstStyle/>
          <a:p>
            <a:r>
              <a:rPr lang="de-DE" sz="1400" dirty="0" smtClean="0"/>
              <a:t>Source: http://www.louvre.fr/en/oeuvre-notices/law-code-hammurabi-king-babylon</a:t>
            </a:r>
            <a:endParaRPr lang="de-DE" sz="1400" dirty="0"/>
          </a:p>
        </p:txBody>
      </p:sp>
      <p:sp>
        <p:nvSpPr>
          <p:cNvPr id="5" name="Rechteck 4"/>
          <p:cNvSpPr/>
          <p:nvPr/>
        </p:nvSpPr>
        <p:spPr>
          <a:xfrm>
            <a:off x="0" y="0"/>
            <a:ext cx="9144000" cy="54868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676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8229600" cy="1143000"/>
          </a:xfrm>
        </p:spPr>
        <p:txBody>
          <a:bodyPr/>
          <a:lstStyle/>
          <a:p>
            <a:r>
              <a:rPr lang="en-GB" dirty="0"/>
              <a:t>Cyrus cylinder</a:t>
            </a:r>
            <a:endParaRPr lang="de-DE" dirty="0"/>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6201" y="1600200"/>
            <a:ext cx="6791597" cy="4525963"/>
          </a:xfrm>
        </p:spPr>
      </p:pic>
      <p:sp>
        <p:nvSpPr>
          <p:cNvPr id="5" name="Rechteck 4"/>
          <p:cNvSpPr/>
          <p:nvPr/>
        </p:nvSpPr>
        <p:spPr>
          <a:xfrm>
            <a:off x="0" y="0"/>
            <a:ext cx="9144000" cy="54868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49234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876</Words>
  <Application>Microsoft Office PowerPoint</Application>
  <PresentationFormat>Bildschirmpräsentation (4:3)</PresentationFormat>
  <Paragraphs>151</Paragraphs>
  <Slides>32</Slides>
  <Notes>9</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32</vt:i4>
      </vt:variant>
    </vt:vector>
  </HeadingPairs>
  <TitlesOfParts>
    <vt:vector size="36" baseType="lpstr">
      <vt:lpstr>Arial</vt:lpstr>
      <vt:lpstr>Calibri</vt:lpstr>
      <vt:lpstr>Humanst521 BT</vt:lpstr>
      <vt:lpstr>Larissa</vt:lpstr>
      <vt:lpstr>The history of human rights  </vt:lpstr>
      <vt:lpstr>Learning Objectives</vt:lpstr>
      <vt:lpstr>Discuss in pairs which of these statements you find most interesting </vt:lpstr>
      <vt:lpstr>Timeline trauma</vt:lpstr>
      <vt:lpstr>How well did you do?</vt:lpstr>
      <vt:lpstr>The beginnings of human rights</vt:lpstr>
      <vt:lpstr>Code of Hammurabi</vt:lpstr>
      <vt:lpstr>Code of Hammurabi</vt:lpstr>
      <vt:lpstr>Cyrus cylinder</vt:lpstr>
      <vt:lpstr>Cyrus cylinder</vt:lpstr>
      <vt:lpstr>Edicts of Asoka</vt:lpstr>
      <vt:lpstr>Edicts of Asoka</vt:lpstr>
      <vt:lpstr> Other milestones of human rights</vt:lpstr>
      <vt:lpstr>1215 Magna Carta</vt:lpstr>
      <vt:lpstr>1215 Magna Carta</vt:lpstr>
      <vt:lpstr>Scope of the Magna Carta</vt:lpstr>
      <vt:lpstr>1791 Bill of Rights</vt:lpstr>
      <vt:lpstr>1791 Bill of Rights</vt:lpstr>
      <vt:lpstr>Scope of the Bill of Rights</vt:lpstr>
      <vt:lpstr> 1948 Universal Declaration of Human Rights</vt:lpstr>
      <vt:lpstr>1948 Universal Declaration of Human Rights</vt:lpstr>
      <vt:lpstr>Scope of the UDHR</vt:lpstr>
      <vt:lpstr>1959 The Declaration of the Rights of the Child</vt:lpstr>
      <vt:lpstr>1989 The Convention on the Rights of the Child</vt:lpstr>
      <vt:lpstr>Human Rights Today</vt:lpstr>
      <vt:lpstr>2007 Rights of Indigenous Peoples</vt:lpstr>
      <vt:lpstr>2007 Rights of Indigenous Peoples</vt:lpstr>
      <vt:lpstr>2010 right to clean water</vt:lpstr>
      <vt:lpstr>2010 Right to clean water</vt:lpstr>
      <vt:lpstr>2011 United Nations  Corporate Responsibility Guidelines </vt:lpstr>
      <vt:lpstr>Summary  </vt:lpstr>
      <vt:lpstr>Revisit your Reflection Tool and fill it in with your partner!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Geschichte der Menschenrechte</dc:title>
  <dc:creator>Humpert</dc:creator>
  <cp:lastModifiedBy>Justyna Ellis</cp:lastModifiedBy>
  <cp:revision>64</cp:revision>
  <dcterms:created xsi:type="dcterms:W3CDTF">2015-05-28T07:50:32Z</dcterms:created>
  <dcterms:modified xsi:type="dcterms:W3CDTF">2016-02-15T12:24:53Z</dcterms:modified>
</cp:coreProperties>
</file>