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74" r:id="rId3"/>
    <p:sldId id="275" r:id="rId4"/>
    <p:sldId id="272" r:id="rId5"/>
    <p:sldId id="258" r:id="rId6"/>
    <p:sldId id="259" r:id="rId7"/>
    <p:sldId id="260" r:id="rId8"/>
    <p:sldId id="261" r:id="rId9"/>
    <p:sldId id="262" r:id="rId10"/>
    <p:sldId id="263" r:id="rId11"/>
    <p:sldId id="264" r:id="rId12"/>
    <p:sldId id="265" r:id="rId13"/>
    <p:sldId id="266" r:id="rId14"/>
    <p:sldId id="267" r:id="rId15"/>
    <p:sldId id="268" r:id="rId16"/>
    <p:sldId id="271" r:id="rId17"/>
    <p:sldId id="269" r:id="rId18"/>
    <p:sldId id="270"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A734A1-538A-429D-8FE3-144ADB4A053A}" type="datetimeFigureOut">
              <a:rPr lang="en-GB" smtClean="0"/>
              <a:t>15/02/2016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67308A-B191-4703-88CE-BBE413159ECA}" type="slidenum">
              <a:rPr lang="en-GB" smtClean="0"/>
              <a:t>‹Nr.›</a:t>
            </a:fld>
            <a:endParaRPr lang="en-GB"/>
          </a:p>
        </p:txBody>
      </p:sp>
    </p:spTree>
    <p:extLst>
      <p:ext uri="{BB962C8B-B14F-4D97-AF65-F5344CB8AC3E}">
        <p14:creationId xmlns:p14="http://schemas.microsoft.com/office/powerpoint/2010/main" val="865793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discuss in pairs what the term means to them</a:t>
            </a:r>
            <a:endParaRPr lang="en-GB" dirty="0"/>
          </a:p>
        </p:txBody>
      </p:sp>
      <p:sp>
        <p:nvSpPr>
          <p:cNvPr id="4" name="Slide Number Placeholder 3"/>
          <p:cNvSpPr>
            <a:spLocks noGrp="1"/>
          </p:cNvSpPr>
          <p:nvPr>
            <p:ph type="sldNum" sz="quarter" idx="10"/>
          </p:nvPr>
        </p:nvSpPr>
        <p:spPr/>
        <p:txBody>
          <a:bodyPr/>
          <a:lstStyle/>
          <a:p>
            <a:fld id="{BD67308A-B191-4703-88CE-BBE413159ECA}" type="slidenum">
              <a:rPr lang="en-GB" smtClean="0"/>
              <a:t>2</a:t>
            </a:fld>
            <a:endParaRPr lang="en-GB"/>
          </a:p>
        </p:txBody>
      </p:sp>
    </p:spTree>
    <p:extLst>
      <p:ext uri="{BB962C8B-B14F-4D97-AF65-F5344CB8AC3E}">
        <p14:creationId xmlns:p14="http://schemas.microsoft.com/office/powerpoint/2010/main" val="913378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EC6D975-ADA3-47B4-88B6-606EDF223BC4}" type="datetimeFigureOut">
              <a:rPr lang="en-GB" smtClean="0"/>
              <a:t>15/02/2016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D12039-6CE8-4448-BF29-EB3F0500F9B7}" type="slidenum">
              <a:rPr lang="en-GB" smtClean="0"/>
              <a:t>‹Nr.›</a:t>
            </a:fld>
            <a:endParaRPr lang="en-GB"/>
          </a:p>
        </p:txBody>
      </p:sp>
    </p:spTree>
    <p:extLst>
      <p:ext uri="{BB962C8B-B14F-4D97-AF65-F5344CB8AC3E}">
        <p14:creationId xmlns:p14="http://schemas.microsoft.com/office/powerpoint/2010/main" val="3701397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6D975-ADA3-47B4-88B6-606EDF223BC4}" type="datetimeFigureOut">
              <a:rPr lang="en-GB" smtClean="0"/>
              <a:t>15/02/2016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D12039-6CE8-4448-BF29-EB3F0500F9B7}" type="slidenum">
              <a:rPr lang="en-GB" smtClean="0"/>
              <a:t>‹Nr.›</a:t>
            </a:fld>
            <a:endParaRPr lang="en-GB"/>
          </a:p>
        </p:txBody>
      </p:sp>
    </p:spTree>
    <p:extLst>
      <p:ext uri="{BB962C8B-B14F-4D97-AF65-F5344CB8AC3E}">
        <p14:creationId xmlns:p14="http://schemas.microsoft.com/office/powerpoint/2010/main" val="3307749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6D975-ADA3-47B4-88B6-606EDF223BC4}" type="datetimeFigureOut">
              <a:rPr lang="en-GB" smtClean="0"/>
              <a:t>15/02/2016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D12039-6CE8-4448-BF29-EB3F0500F9B7}" type="slidenum">
              <a:rPr lang="en-GB" smtClean="0"/>
              <a:t>‹Nr.›</a:t>
            </a:fld>
            <a:endParaRPr lang="en-GB"/>
          </a:p>
        </p:txBody>
      </p:sp>
    </p:spTree>
    <p:extLst>
      <p:ext uri="{BB962C8B-B14F-4D97-AF65-F5344CB8AC3E}">
        <p14:creationId xmlns:p14="http://schemas.microsoft.com/office/powerpoint/2010/main" val="110069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6D975-ADA3-47B4-88B6-606EDF223BC4}" type="datetimeFigureOut">
              <a:rPr lang="en-GB" smtClean="0"/>
              <a:t>15/02/2016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D12039-6CE8-4448-BF29-EB3F0500F9B7}" type="slidenum">
              <a:rPr lang="en-GB" smtClean="0"/>
              <a:t>‹Nr.›</a:t>
            </a:fld>
            <a:endParaRPr lang="en-GB"/>
          </a:p>
        </p:txBody>
      </p:sp>
    </p:spTree>
    <p:extLst>
      <p:ext uri="{BB962C8B-B14F-4D97-AF65-F5344CB8AC3E}">
        <p14:creationId xmlns:p14="http://schemas.microsoft.com/office/powerpoint/2010/main" val="1494488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C6D975-ADA3-47B4-88B6-606EDF223BC4}" type="datetimeFigureOut">
              <a:rPr lang="en-GB" smtClean="0"/>
              <a:t>15/02/2016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D12039-6CE8-4448-BF29-EB3F0500F9B7}" type="slidenum">
              <a:rPr lang="en-GB" smtClean="0"/>
              <a:t>‹Nr.›</a:t>
            </a:fld>
            <a:endParaRPr lang="en-GB"/>
          </a:p>
        </p:txBody>
      </p:sp>
    </p:spTree>
    <p:extLst>
      <p:ext uri="{BB962C8B-B14F-4D97-AF65-F5344CB8AC3E}">
        <p14:creationId xmlns:p14="http://schemas.microsoft.com/office/powerpoint/2010/main" val="1196082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EC6D975-ADA3-47B4-88B6-606EDF223BC4}" type="datetimeFigureOut">
              <a:rPr lang="en-GB" smtClean="0"/>
              <a:t>15/02/2016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D12039-6CE8-4448-BF29-EB3F0500F9B7}" type="slidenum">
              <a:rPr lang="en-GB" smtClean="0"/>
              <a:t>‹Nr.›</a:t>
            </a:fld>
            <a:endParaRPr lang="en-GB"/>
          </a:p>
        </p:txBody>
      </p:sp>
    </p:spTree>
    <p:extLst>
      <p:ext uri="{BB962C8B-B14F-4D97-AF65-F5344CB8AC3E}">
        <p14:creationId xmlns:p14="http://schemas.microsoft.com/office/powerpoint/2010/main" val="3196013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EC6D975-ADA3-47B4-88B6-606EDF223BC4}" type="datetimeFigureOut">
              <a:rPr lang="en-GB" smtClean="0"/>
              <a:t>15/02/2016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D12039-6CE8-4448-BF29-EB3F0500F9B7}" type="slidenum">
              <a:rPr lang="en-GB" smtClean="0"/>
              <a:t>‹Nr.›</a:t>
            </a:fld>
            <a:endParaRPr lang="en-GB"/>
          </a:p>
        </p:txBody>
      </p:sp>
    </p:spTree>
    <p:extLst>
      <p:ext uri="{BB962C8B-B14F-4D97-AF65-F5344CB8AC3E}">
        <p14:creationId xmlns:p14="http://schemas.microsoft.com/office/powerpoint/2010/main" val="2519887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EC6D975-ADA3-47B4-88B6-606EDF223BC4}" type="datetimeFigureOut">
              <a:rPr lang="en-GB" smtClean="0"/>
              <a:t>15/02/2016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D12039-6CE8-4448-BF29-EB3F0500F9B7}" type="slidenum">
              <a:rPr lang="en-GB" smtClean="0"/>
              <a:t>‹Nr.›</a:t>
            </a:fld>
            <a:endParaRPr lang="en-GB"/>
          </a:p>
        </p:txBody>
      </p:sp>
    </p:spTree>
    <p:extLst>
      <p:ext uri="{BB962C8B-B14F-4D97-AF65-F5344CB8AC3E}">
        <p14:creationId xmlns:p14="http://schemas.microsoft.com/office/powerpoint/2010/main" val="3343654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6D975-ADA3-47B4-88B6-606EDF223BC4}" type="datetimeFigureOut">
              <a:rPr lang="en-GB" smtClean="0"/>
              <a:t>15/02/2016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D12039-6CE8-4448-BF29-EB3F0500F9B7}" type="slidenum">
              <a:rPr lang="en-GB" smtClean="0"/>
              <a:t>‹Nr.›</a:t>
            </a:fld>
            <a:endParaRPr lang="en-GB"/>
          </a:p>
        </p:txBody>
      </p:sp>
    </p:spTree>
    <p:extLst>
      <p:ext uri="{BB962C8B-B14F-4D97-AF65-F5344CB8AC3E}">
        <p14:creationId xmlns:p14="http://schemas.microsoft.com/office/powerpoint/2010/main" val="2934498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6D975-ADA3-47B4-88B6-606EDF223BC4}" type="datetimeFigureOut">
              <a:rPr lang="en-GB" smtClean="0"/>
              <a:t>15/02/2016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D12039-6CE8-4448-BF29-EB3F0500F9B7}" type="slidenum">
              <a:rPr lang="en-GB" smtClean="0"/>
              <a:t>‹Nr.›</a:t>
            </a:fld>
            <a:endParaRPr lang="en-GB"/>
          </a:p>
        </p:txBody>
      </p:sp>
    </p:spTree>
    <p:extLst>
      <p:ext uri="{BB962C8B-B14F-4D97-AF65-F5344CB8AC3E}">
        <p14:creationId xmlns:p14="http://schemas.microsoft.com/office/powerpoint/2010/main" val="4255344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6D975-ADA3-47B4-88B6-606EDF223BC4}" type="datetimeFigureOut">
              <a:rPr lang="en-GB" smtClean="0"/>
              <a:t>15/02/2016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D12039-6CE8-4448-BF29-EB3F0500F9B7}" type="slidenum">
              <a:rPr lang="en-GB" smtClean="0"/>
              <a:t>‹Nr.›</a:t>
            </a:fld>
            <a:endParaRPr lang="en-GB"/>
          </a:p>
        </p:txBody>
      </p:sp>
    </p:spTree>
    <p:extLst>
      <p:ext uri="{BB962C8B-B14F-4D97-AF65-F5344CB8AC3E}">
        <p14:creationId xmlns:p14="http://schemas.microsoft.com/office/powerpoint/2010/main" val="1316937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6D975-ADA3-47B4-88B6-606EDF223BC4}" type="datetimeFigureOut">
              <a:rPr lang="en-GB" smtClean="0"/>
              <a:t>15/02/2016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12039-6CE8-4448-BF29-EB3F0500F9B7}" type="slidenum">
              <a:rPr lang="en-GB" smtClean="0"/>
              <a:t>‹Nr.›</a:t>
            </a:fld>
            <a:endParaRPr lang="en-GB"/>
          </a:p>
        </p:txBody>
      </p:sp>
    </p:spTree>
    <p:extLst>
      <p:ext uri="{BB962C8B-B14F-4D97-AF65-F5344CB8AC3E}">
        <p14:creationId xmlns:p14="http://schemas.microsoft.com/office/powerpoint/2010/main" val="2809871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footprint.wwf.org.uk/"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EeV6ymLrmfg&amp;feature=youtu.b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bestfootforward.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17" y="980728"/>
            <a:ext cx="7928418" cy="1152128"/>
          </a:xfrm>
        </p:spPr>
        <p:txBody>
          <a:bodyPr>
            <a:normAutofit fontScale="90000"/>
          </a:bodyPr>
          <a:lstStyle/>
          <a:p>
            <a:pPr algn="ctr"/>
            <a:r>
              <a:rPr lang="en-GB" dirty="0" smtClean="0">
                <a:latin typeface="+mn-lt"/>
              </a:rPr>
              <a:t/>
            </a:r>
            <a:br>
              <a:rPr lang="en-GB" dirty="0" smtClean="0">
                <a:latin typeface="+mn-lt"/>
              </a:rPr>
            </a:br>
            <a:r>
              <a:rPr lang="en-GB" dirty="0" smtClean="0">
                <a:latin typeface="+mn-lt"/>
              </a:rPr>
              <a:t>Your Global Footprint</a:t>
            </a:r>
            <a:br>
              <a:rPr lang="en-GB" dirty="0" smtClean="0">
                <a:latin typeface="+mn-lt"/>
              </a:rPr>
            </a:br>
            <a:r>
              <a:rPr lang="en-GB" dirty="0" smtClean="0"/>
              <a:t/>
            </a:r>
            <a:br>
              <a:rPr lang="en-GB" dirty="0" smtClean="0"/>
            </a:br>
            <a:r>
              <a:rPr lang="en-GB" dirty="0" smtClean="0"/>
              <a:t/>
            </a:r>
            <a:br>
              <a:rPr lang="en-GB" dirty="0" smtClean="0"/>
            </a:br>
            <a:r>
              <a:rPr lang="en-GB" dirty="0" smtClean="0"/>
              <a:t/>
            </a:r>
            <a:br>
              <a:rPr lang="en-GB" dirty="0" smtClean="0"/>
            </a:br>
            <a:endParaRPr lang="en-GB" sz="1300" dirty="0"/>
          </a:p>
        </p:txBody>
      </p:sp>
      <p:pic>
        <p:nvPicPr>
          <p:cNvPr id="4" name="Picture 3" descr="https://lh3.googleusercontent.com/-H3ARMjjUXF4/AAAAAAAAAAI/AAAAAAAAABA/B_-wS6U3tnw/phot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260648"/>
            <a:ext cx="665802" cy="624121"/>
          </a:xfrm>
          <a:prstGeom prst="rect">
            <a:avLst/>
          </a:prstGeom>
          <a:noFill/>
          <a:ln>
            <a:noFill/>
          </a:ln>
        </p:spPr>
      </p:pic>
      <p:sp>
        <p:nvSpPr>
          <p:cNvPr id="6" name="TextBox 5"/>
          <p:cNvSpPr txBox="1"/>
          <p:nvPr/>
        </p:nvSpPr>
        <p:spPr>
          <a:xfrm>
            <a:off x="1637402" y="4835342"/>
            <a:ext cx="6462990" cy="276999"/>
          </a:xfrm>
          <a:prstGeom prst="rect">
            <a:avLst/>
          </a:prstGeom>
          <a:noFill/>
        </p:spPr>
        <p:txBody>
          <a:bodyPr wrap="square" rtlCol="0">
            <a:spAutoFit/>
          </a:bodyPr>
          <a:lstStyle/>
          <a:p>
            <a:r>
              <a:rPr lang="en-GB" sz="1200" dirty="0"/>
              <a:t>Credit: based on Maths lesson ideas from </a:t>
            </a:r>
            <a:r>
              <a:rPr lang="en-GB" sz="1200" i="1" dirty="0"/>
              <a:t>David Brown, Nelson Mandela </a:t>
            </a:r>
            <a:r>
              <a:rPr lang="en-GB" sz="1200" i="1" dirty="0" err="1"/>
              <a:t>Schule</a:t>
            </a:r>
            <a:r>
              <a:rPr lang="en-GB" sz="1200" i="1" dirty="0"/>
              <a:t>, Berlin</a:t>
            </a:r>
            <a:endParaRPr lang="en-GB" sz="1200" dirty="0"/>
          </a:p>
        </p:txBody>
      </p:sp>
      <p:pic>
        <p:nvPicPr>
          <p:cNvPr id="7" name="Picture 6"/>
          <p:cNvPicPr/>
          <p:nvPr/>
        </p:nvPicPr>
        <p:blipFill rotWithShape="1">
          <a:blip r:embed="rId3">
            <a:extLst>
              <a:ext uri="{28A0092B-C50C-407E-A947-70E740481C1C}">
                <a14:useLocalDpi xmlns:a14="http://schemas.microsoft.com/office/drawing/2010/main" val="0"/>
              </a:ext>
            </a:extLst>
          </a:blip>
          <a:srcRect l="24255" t="9641" r="22259" b="79870"/>
          <a:stretch/>
        </p:blipFill>
        <p:spPr bwMode="auto">
          <a:xfrm>
            <a:off x="554117" y="260648"/>
            <a:ext cx="2304256" cy="495762"/>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2426932" y="5661551"/>
            <a:ext cx="3876194" cy="738664"/>
          </a:xfrm>
          <a:prstGeom prst="rect">
            <a:avLst/>
          </a:prstGeom>
          <a:noFill/>
        </p:spPr>
        <p:txBody>
          <a:bodyPr wrap="square" rtlCol="0">
            <a:spAutoFit/>
          </a:bodyPr>
          <a:lstStyle/>
          <a:p>
            <a:r>
              <a:rPr lang="en-GB" sz="800" dirty="0"/>
              <a:t>The project ‘Global Fairness: Schools as Agents of Change’ has been funded with support from the European Commission. The contents of these actions are the sole responsibility of the contractor and can in no way be taken to reflect the views of the European Union. </a:t>
            </a:r>
          </a:p>
          <a:p>
            <a:endParaRPr lang="en-GB"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283" y="5589240"/>
            <a:ext cx="1320281" cy="883286"/>
          </a:xfrm>
          <a:prstGeom prst="rect">
            <a:avLst/>
          </a:prstGeom>
        </p:spPr>
      </p:pic>
      <p:sp>
        <p:nvSpPr>
          <p:cNvPr id="10" name="Text Placeholder 9"/>
          <p:cNvSpPr>
            <a:spLocks noGrp="1"/>
          </p:cNvSpPr>
          <p:nvPr>
            <p:ph type="body" idx="1"/>
          </p:nvPr>
        </p:nvSpPr>
        <p:spPr/>
        <p:txBody>
          <a:bodyPr/>
          <a:lstStyle/>
          <a:p>
            <a:endParaRPr lang="en-GB" dirty="0"/>
          </a:p>
        </p:txBody>
      </p:sp>
      <p:pic>
        <p:nvPicPr>
          <p:cNvPr id="12" name="Picture 11"/>
          <p:cNvPicPr/>
          <p:nvPr/>
        </p:nvPicPr>
        <p:blipFill>
          <a:blip r:embed="rId5" cstate="print">
            <a:extLst>
              <a:ext uri="{28A0092B-C50C-407E-A947-70E740481C1C}">
                <a14:useLocalDpi xmlns:a14="http://schemas.microsoft.com/office/drawing/2010/main" val="0"/>
              </a:ext>
            </a:extLst>
          </a:blip>
          <a:stretch>
            <a:fillRect/>
          </a:stretch>
        </p:blipFill>
        <p:spPr>
          <a:xfrm>
            <a:off x="1661639" y="2348880"/>
            <a:ext cx="5458043" cy="248646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5626" y="153608"/>
            <a:ext cx="2494526" cy="731728"/>
          </a:xfrm>
          <a:prstGeom prst="rect">
            <a:avLst/>
          </a:prstGeom>
        </p:spPr>
      </p:pic>
    </p:spTree>
    <p:extLst>
      <p:ext uri="{BB962C8B-B14F-4D97-AF65-F5344CB8AC3E}">
        <p14:creationId xmlns:p14="http://schemas.microsoft.com/office/powerpoint/2010/main" val="2948687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Transport</a:t>
            </a:r>
            <a:endParaRPr lang="en-GB" dirty="0"/>
          </a:p>
        </p:txBody>
      </p:sp>
      <p:sp>
        <p:nvSpPr>
          <p:cNvPr id="3" name="Content Placeholder 2"/>
          <p:cNvSpPr>
            <a:spLocks noGrp="1"/>
          </p:cNvSpPr>
          <p:nvPr>
            <p:ph idx="1"/>
          </p:nvPr>
        </p:nvSpPr>
        <p:spPr/>
        <p:txBody>
          <a:bodyPr/>
          <a:lstStyle/>
          <a:p>
            <a:pPr marL="0" indent="0">
              <a:buNone/>
            </a:pPr>
            <a:r>
              <a:rPr lang="en-GB" dirty="0" smtClean="0"/>
              <a:t>Score 75: You travel mostly by car</a:t>
            </a:r>
          </a:p>
          <a:p>
            <a:pPr marL="0" indent="0">
              <a:buNone/>
            </a:pPr>
            <a:endParaRPr lang="en-GB" dirty="0"/>
          </a:p>
          <a:p>
            <a:pPr marL="0" indent="0">
              <a:buNone/>
            </a:pPr>
            <a:r>
              <a:rPr lang="en-GB" dirty="0" smtClean="0"/>
              <a:t>Score 10: You travel mostly </a:t>
            </a:r>
            <a:r>
              <a:rPr lang="en-GB" dirty="0"/>
              <a:t>by walking, cycling, </a:t>
            </a:r>
            <a:r>
              <a:rPr lang="en-GB" dirty="0" smtClean="0"/>
              <a:t>or public </a:t>
            </a:r>
            <a:r>
              <a:rPr lang="en-GB" dirty="0"/>
              <a:t>transport such as bus or </a:t>
            </a:r>
            <a:r>
              <a:rPr lang="en-GB" dirty="0" smtClean="0"/>
              <a:t>train</a:t>
            </a:r>
          </a:p>
          <a:p>
            <a:pPr marL="0" indent="0">
              <a:buNone/>
            </a:pPr>
            <a:endParaRPr lang="en-GB" dirty="0"/>
          </a:p>
        </p:txBody>
      </p:sp>
      <p:pic>
        <p:nvPicPr>
          <p:cNvPr id="5124" name="Picture 4" descr="http://previews.123rf.com/images/klibbor/klibbor1206/klibbor120600007/14125382-Cartoon-Girl-on-Bike--Stock-Vector-bicyc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3861048"/>
            <a:ext cx="2442938"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388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Waste</a:t>
            </a:r>
            <a:endParaRPr lang="en-GB" dirty="0"/>
          </a:p>
        </p:txBody>
      </p:sp>
      <p:sp>
        <p:nvSpPr>
          <p:cNvPr id="3" name="Content Placeholder 2"/>
          <p:cNvSpPr>
            <a:spLocks noGrp="1"/>
          </p:cNvSpPr>
          <p:nvPr>
            <p:ph idx="1"/>
          </p:nvPr>
        </p:nvSpPr>
        <p:spPr/>
        <p:txBody>
          <a:bodyPr/>
          <a:lstStyle/>
          <a:p>
            <a:pPr marL="0" indent="0">
              <a:buNone/>
            </a:pPr>
            <a:r>
              <a:rPr lang="en-GB" dirty="0" smtClean="0"/>
              <a:t>Score 100: Your black bin is always full and you don’t separate out your recyclable materials</a:t>
            </a:r>
          </a:p>
          <a:p>
            <a:pPr marL="0" indent="0">
              <a:buNone/>
            </a:pPr>
            <a:endParaRPr lang="en-GB" dirty="0"/>
          </a:p>
          <a:p>
            <a:pPr marL="0" indent="0">
              <a:buNone/>
            </a:pPr>
            <a:r>
              <a:rPr lang="en-GB" dirty="0" smtClean="0"/>
              <a:t>Score 30: You really believe in the 4 </a:t>
            </a:r>
            <a:r>
              <a:rPr lang="en-GB" dirty="0" err="1" smtClean="0"/>
              <a:t>Rs</a:t>
            </a:r>
            <a:r>
              <a:rPr lang="en-GB" dirty="0" smtClean="0"/>
              <a:t> (refuse, reduce, reuse, recycle) and do all you can to stick by them</a:t>
            </a:r>
          </a:p>
          <a:p>
            <a:pPr marL="0" indent="0">
              <a:buNone/>
            </a:pP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293096"/>
            <a:ext cx="202882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0408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Water</a:t>
            </a:r>
            <a:endParaRPr lang="en-GB" dirty="0"/>
          </a:p>
        </p:txBody>
      </p:sp>
      <p:sp>
        <p:nvSpPr>
          <p:cNvPr id="3" name="Content Placeholder 2"/>
          <p:cNvSpPr>
            <a:spLocks noGrp="1"/>
          </p:cNvSpPr>
          <p:nvPr>
            <p:ph idx="1"/>
          </p:nvPr>
        </p:nvSpPr>
        <p:spPr/>
        <p:txBody>
          <a:bodyPr/>
          <a:lstStyle/>
          <a:p>
            <a:pPr marL="0" indent="0">
              <a:buNone/>
            </a:pPr>
            <a:r>
              <a:rPr lang="en-GB" dirty="0" smtClean="0"/>
              <a:t>Score 5: You take regular baths, and use a dishwasher, hosepipe </a:t>
            </a:r>
            <a:r>
              <a:rPr lang="en-GB" dirty="0" err="1" smtClean="0"/>
              <a:t>etc</a:t>
            </a:r>
            <a:endParaRPr lang="en-GB" dirty="0" smtClean="0"/>
          </a:p>
          <a:p>
            <a:pPr marL="0" indent="0">
              <a:buNone/>
            </a:pPr>
            <a:endParaRPr lang="en-GB" dirty="0"/>
          </a:p>
          <a:p>
            <a:pPr marL="0" indent="0">
              <a:buNone/>
            </a:pPr>
            <a:r>
              <a:rPr lang="en-GB" dirty="0" smtClean="0"/>
              <a:t>Score 1: You take mostly quick showers, and don’t have a dishwasher or garden hosepipe</a:t>
            </a:r>
          </a:p>
          <a:p>
            <a:pPr marL="0" indent="0">
              <a:buNone/>
            </a:pPr>
            <a:endParaRPr lang="en-GB"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365104"/>
            <a:ext cx="1493244" cy="2101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087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Holiday</a:t>
            </a:r>
            <a:endParaRPr lang="en-GB" dirty="0"/>
          </a:p>
        </p:txBody>
      </p:sp>
      <p:sp>
        <p:nvSpPr>
          <p:cNvPr id="3" name="Content Placeholder 2"/>
          <p:cNvSpPr>
            <a:spLocks noGrp="1"/>
          </p:cNvSpPr>
          <p:nvPr>
            <p:ph idx="1"/>
          </p:nvPr>
        </p:nvSpPr>
        <p:spPr/>
        <p:txBody>
          <a:bodyPr/>
          <a:lstStyle/>
          <a:p>
            <a:pPr marL="0" indent="0">
              <a:buNone/>
            </a:pPr>
            <a:r>
              <a:rPr lang="en-GB" dirty="0" smtClean="0"/>
              <a:t>Score 65: You take at least one long haul flight a year</a:t>
            </a:r>
          </a:p>
          <a:p>
            <a:pPr marL="0" indent="0">
              <a:buNone/>
            </a:pPr>
            <a:endParaRPr lang="en-GB" dirty="0"/>
          </a:p>
          <a:p>
            <a:pPr marL="0" indent="0">
              <a:buNone/>
            </a:pPr>
            <a:r>
              <a:rPr lang="en-GB" dirty="0" smtClean="0"/>
              <a:t>Score 10: You usually holiday close to home</a:t>
            </a:r>
          </a:p>
          <a:p>
            <a:pPr marL="0" indent="0">
              <a:buNone/>
            </a:pPr>
            <a:endParaRPr lang="en-GB" dirty="0" smtClean="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186822">
            <a:off x="2964119" y="4267463"/>
            <a:ext cx="3089920" cy="1606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3641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The Score?</a:t>
            </a:r>
            <a:endParaRPr lang="en-GB" dirty="0"/>
          </a:p>
        </p:txBody>
      </p:sp>
      <p:sp>
        <p:nvSpPr>
          <p:cNvPr id="3" name="Text Placeholder 2"/>
          <p:cNvSpPr>
            <a:spLocks noGrp="1"/>
          </p:cNvSpPr>
          <p:nvPr>
            <p:ph type="body" idx="1"/>
          </p:nvPr>
        </p:nvSpPr>
        <p:spPr/>
        <p:txBody>
          <a:bodyPr>
            <a:normAutofit/>
          </a:bodyPr>
          <a:lstStyle/>
          <a:p>
            <a:r>
              <a:rPr lang="en-GB" dirty="0" smtClean="0"/>
              <a:t>Tally up your results and discuss with the class</a:t>
            </a:r>
          </a:p>
          <a:p>
            <a:r>
              <a:rPr lang="en-GB" dirty="0" smtClean="0"/>
              <a:t>The </a:t>
            </a:r>
            <a:r>
              <a:rPr lang="en-GB" dirty="0"/>
              <a:t>higher the score the bigger the </a:t>
            </a:r>
            <a:r>
              <a:rPr lang="en-GB" dirty="0" smtClean="0"/>
              <a:t>footprint. </a:t>
            </a:r>
            <a:endParaRPr lang="en-GB" dirty="0"/>
          </a:p>
        </p:txBody>
      </p:sp>
    </p:spTree>
    <p:extLst>
      <p:ext uri="{BB962C8B-B14F-4D97-AF65-F5344CB8AC3E}">
        <p14:creationId xmlns:p14="http://schemas.microsoft.com/office/powerpoint/2010/main" val="1825755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idx="1"/>
          </p:nvPr>
        </p:nvSpPr>
        <p:spPr/>
        <p:txBody>
          <a:bodyPr/>
          <a:lstStyle/>
          <a:p>
            <a:endParaRPr lang="en-GB" dirty="0"/>
          </a:p>
        </p:txBody>
      </p:sp>
      <p:sp>
        <p:nvSpPr>
          <p:cNvPr id="4" name="Rectangle 3"/>
          <p:cNvSpPr/>
          <p:nvPr/>
        </p:nvSpPr>
        <p:spPr>
          <a:xfrm>
            <a:off x="755576" y="836712"/>
            <a:ext cx="7704856" cy="3631763"/>
          </a:xfrm>
          <a:prstGeom prst="rect">
            <a:avLst/>
          </a:prstGeom>
        </p:spPr>
        <p:txBody>
          <a:bodyPr wrap="square">
            <a:spAutoFit/>
          </a:bodyPr>
          <a:lstStyle/>
          <a:p>
            <a:r>
              <a:rPr lang="en-GB" sz="2800" dirty="0" smtClean="0"/>
              <a:t> Alternatively, if your class can access a computer suite, each student can assess their footprint through this online questionnaire </a:t>
            </a:r>
          </a:p>
          <a:p>
            <a:endParaRPr lang="en-GB" sz="2800" dirty="0" smtClean="0"/>
          </a:p>
          <a:p>
            <a:r>
              <a:rPr lang="en-GB" sz="2800" u="sng" dirty="0" smtClean="0">
                <a:hlinkClick r:id="rId2"/>
              </a:rPr>
              <a:t>http://footprint.wwf.org.uk/</a:t>
            </a:r>
            <a:endParaRPr lang="en-GB" sz="2800" dirty="0" smtClean="0"/>
          </a:p>
          <a:p>
            <a:endParaRPr lang="en-GB" dirty="0" smtClean="0"/>
          </a:p>
          <a:p>
            <a:pPr lvl="0"/>
            <a:endParaRPr lang="en-GB" b="1" dirty="0"/>
          </a:p>
          <a:p>
            <a:r>
              <a:rPr lang="en-GB" dirty="0"/>
              <a:t> </a:t>
            </a:r>
          </a:p>
          <a:p>
            <a:r>
              <a:rPr lang="en-GB" dirty="0"/>
              <a:t> </a:t>
            </a:r>
          </a:p>
          <a:p>
            <a:endParaRPr lang="en-GB" dirty="0"/>
          </a:p>
        </p:txBody>
      </p:sp>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476" r="1441" b="3241"/>
          <a:stretch/>
        </p:blipFill>
        <p:spPr bwMode="auto">
          <a:xfrm>
            <a:off x="1835696" y="3140968"/>
            <a:ext cx="5097072"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2457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Global Footprint</a:t>
            </a:r>
            <a:endParaRPr lang="en-GB" dirty="0"/>
          </a:p>
        </p:txBody>
      </p:sp>
      <p:sp>
        <p:nvSpPr>
          <p:cNvPr id="4" name="AutoShape 4" descr="data:image/jpeg;base64,/9j/4AAQSkZJRgABAQAAAQABAAD/2wCEAAkGBxMTEhUTEhQWFhUVGBgbGBgYGBoXGhgcFhgXHBcXGRcYHSggGBolHRcXITEhJikrLi4uGh8zODMsNygtLisBCgoKDg0OGxAQGzQkICQ0LCwvNDI0LCwsLDQsNDQsLC40LCwsLywsLCwsLDQvLCwsLCwsLCwsLCwsLCwsLCwsLP/AABEIANwA5QMBIgACEQEDEQH/xAAbAAACAwEBAQAAAAAAAAAAAAAABAIDBQYBB//EAEAQAAECBAQDBQcDAgQFBQAAAAECEQADITEEEkFRYXGBBSKRofAGEzJCscHRUuHxI5IUYnKCBzNTorIVQ8LS4v/EABoBAAIDAQEAAAAAAAAAAAAAAAADAgQFAQb/xAAyEQACAgEEAQIEBQMEAwAAAAAAAQIDEQQSITFBBRMiUWFxMoGRobEU8PEjQlLhFSQz/9oADAMBAAIRAxEAPwD7jBBBAAQQQQAEEEEABBBBAAQQRl4/2gkSnBXmUPlT3jyewPB442l2BqQRx832smrP9GUAndWZzyDebGMz/EYueVPiClOY1DoBAJGVOVi3pzEJ2RhHc+iMZbnhdn0JSgLlooVjZQvMQOah+Y4b3E5PeWtEwAF37hoL50y69WinCTMyPeZFJrR/mDBlBTDML+ESotqueIvkXdOyvtHfDtGTb3sv+9P5i2XPSr4VA8iDHz/OgFisJKj8ymegZg4ejRfPllABShaiSwCWpxJcAdTFl1RXkUtRJ+DvYI49PvEVE7IkXcEjxCwB+8GO7exMj4koUl6Kq3JXHarfSEWNQWWPhZuOwgjnMD7Wy1f8xJQdx3h+fIxvYbEomB0KChwP12hVd0LPwsYWwQQQ0AggggAIIIIACCCCAAggggAIIIIACCCCAAggiMxYSCVEAC5NAIAJQnjO0USwXIpxYDmftGD2n7QlRKZThIuWIKqPQ6JqLVPCMMTDMW6w6RQAOzj5QLWvcDUEkCK61EZT2Q5f9/3/AHkhOWFkZ7T7WXOXlBUpOVzKSSi9szVbgSGrWojPThA494hWYs0pHeLV+IgsBQ95aqsQSXIFuNVkSSxqQWTqSQ5Z+8avdzvE5c5TMh0pNVH51lgHKi4FhRqCgCbRO2qSliKy/wBl9/n9siIWxkm5PC/dlkyWUOqYU8JabAbrUaqPCieBvCeJxywQWK1K+FIBPK38wzhpKUqdQDG7lSz0KlM/IRUnErKpiQiXc5QxqGoc2bKeja6wmellndbLP2Tf8dfoOhqoqOK1j78AoKVlM4gtX3fyPoVf9Rug5wxNn5qqUVHSgYbsB9TWDFS2IS125cQ+sTlyqgDXhaNOqqFccRRnWWTnL4mQw2FlmYFKSM1Wuk14jX6aavof+oSgrIZksKtlzBxGL2spCiJSFmlZiklv9MtxqovrYVuIUSlPeSkICUsMoYVU9ABsA54EakRQ1GsjXPbCOX2/Barqe34mdVi8IJstSFFgRQjQkUI8Yz8biCJRRPIChR0LDqIA/wDbVlcsQ6eNLxjyHSe6ogaZaEHmCHEeZib8WsGe7MGG7CkIlr4uG7HPXYxQwUyyUfCS2jvbkHrDmHxakl0kpI1BYxVliJDRkykpPOORnR1nZftQaJnV/wAwv1GvTwjppE5K0hSCCDqI+XpJjR7L7QXKU6VNuDY8wItU66UOJ8r9/wDskmfQ4IQ7M7UROGyr5eG4Ooh+NeE4zW6LyjoQQQRMAggggAIIIIACCCCAAggjxSgA5oBcwARnTQkFSiwFzHEdvdte9ITZD0TTvVZ1G2tHpFnbHaSsUtSJTFKHLOQP9SmBLmrBje0JdndnTQVFaEJJByZgCQWPy8Q3GmrlqU92oajHiPl/MhKWBYLUtkIBSo7pIA3fYDf8iHpSAlkhyEgJD3JHxKJ4l6xLCYSaiWVLP9SaRmGYnKlIOp1qeAcDnnqmg60HofaLnp+kjUm12/mU9RY28DU4pJe/Mn6RAKPr7CKiXD/T8RP3gat+bU4B4v4KuOS1Mvf94kpBDBg6tHr1AtFEhbqIBygFn5Xc3GtX/eeKm+7ye6dSlhSnyFSgBQKCfmU77tsYVbNVrLJwg5PCLZWIlKX7srdb5MocJBGhKi1z8tTS4aGO3MIv/DkS3zd3MUOC2YZ8tSRR6OaUrHPy1GXNEwHNMBKljugZiBmSGLWJQTlTUO0dXie2JSEoV3lCYHTlGjEgnMRlBahN9IqRvU9ybxgu+2ljBzGYjuhGRPygjKaalI+G4ZwHfaLJQKsM4CEmUSQAAVKC1lJJ7wCXWDU/pJhIS1BaiCRLUoqyDum5q7HvZSa7ngI0pmNJl+6ShKEUoASaKzfETV1Vdt4y4exXu5ymvryxrbYolxcaEEGtd0szN1+rzIgAaJPFCdjl9juCLwA72j0xAmsQ7AmZbR7lIiQeyqcDHsmZv0jjyjvAzh8RlZTlxtQhnLjo8df2N2sJoykjONrK4jY7iOQmTnAZv3iCcSUEUOYKASWYmoYkgbW6Q3TaidLyl+Q9NSWD6PBCPZmPEwMSM6bjhYKbakPR6GuyNkVKPTFtYCCCCJnAggggAIIIIACOU9re17yEE2eYR5IfTc9I3+1scJMpUw6CnE6R8xVMUsmYsnvEsOew1N+p4w2uj3e+vP1+hXvt2LC7LJ+PUUhGbKgWSkAcnIFW4xd2XiShXvMpVlBqdSQRfW8YszEZlEJ5/wA+UW4FRBcVe4L9OZ01jRdMduEii0+2+TTnzVrU6nJPE1rwNBwtDSMPStH62hWUhRIoxNjpxZUPZQkZRU69frWFyxHhEPqyM0Cwheaogto29Bzi1RA9fmkZmJxYCmHfa12DVq5cs3Kscgm2CyMy1M9rih3JpreN3s3tZLBC+4dx8P7GOZwIKrlrc6/ToIflSSaJFqVNeZYfeE6q6mrHuvA2qE8vagxSmWoGSEKI72cqmKUVWVmfKRRQ1H0FcqT4t1Yfj7xdiVlRQ/dKAUsS9CQQOQahO5ikYgqqhJLggEEUIJBJeg87btHmdRvuscaviX0NBNJZnwXe5YOWfc0+vOKStifzFOUOAovViApQqDVOanrQRcrDtlqVpVZQYqGyZktNQqhFA1NIS9JYs/NePP3+q+xLfFrglLqLV25feKVTNgSTokEniWGgFYmBqlQIa4q4NiG8Il2dNyrJTQlDBRP6iCotqe6L7iOaapW2qHzOTe2OSgTCUlSQ4BAJcC5AoLq+IGgbjDOCUAtOdglw5If6F2j1UiV8ak5tMwDgNoAON2F7x5ksElWXUKSXH+4gG4ZiTeLluljWt1ck9vaz/f6C4Sc3jDWTosYEKosDLvtxzAOD+zxzySgBQLl/gVyJYdXi7DYxaSEllJsA48AVGnK14t7SwzDMgMNa7l7Q+2Suh71aXwrlNfMHFwltkKSDUbawYfMqdLzChUphoGDPfgdBrEUAuzV25wYiWBmWXAfUnSgAI+FrdYx4JSltz3wW6n4NafLmS5stcoElINgGYXSr/KX+4eOywWKExAWmx02Oo6RxfZePBDqUoqAZlC1iahuDjcRr9l40S5uWyJpAHBbUPUd3omNrRVuqpJvIT5Okgggi6LCCCCAAgghfH4oSpa5irIST4WHU0gA4f297VzTPcpNEDvczf7DxjjsV2jmok0G1LWivtrFKVNWSaqJzc3rCPZsol/Dx4RsU1qMEihJZe9mt2fLJNKPztbfeOgkSgBWzBzbpv+YowUoJTW3OPZmIa/r94XOWXwV28vI2Z1GHrpFU9NHJpSjs/XbyivDTypTAXpw6xn9qYjMrIAWAub6g0Fhw5xBV5eGRSyxmfjAEsVW2evX7QlIwqlgqBZOpUCA+taFtBrSHMJgwKrfgAHJ+wEPFGcMymT+oBgxuAKnn/EM/BwiXQnhBlzKSEgpSopz0s9bF9KdIcwU7RJURqw4fqo5bYxbLwyUO9K/pBL8Kc624xCbg/eLC2QXAACu8AA4e7OTx1Aejxgese1NxU54/f8y5pd/OEUzpwmrIAKkJpQAOXALqFwzn1RrByVJDEJDWCQw8zFxwCUhlLYCyUd0DiAC/iWjPmBAUoGWkjYgO+o7oZ6m8VdN6hRTHZVFvHnhZJ26ec3mbx+5JGBUBMUtJylSlNfugO5G7B9Yz1K76fdKIZyVAMw+UEkd4OT3edo0eyEo98c4SnMggPQmoZlMxVSxL1oIYxWHQkjIKquQAH6ipr9TWNOiUb4xljr83+pXsTrzz3+n6GJ2rMVVKgTqCKOFEggnUgHR+LAVnlliYCpLS1ZWCu7lV8RQQSBsbDR7vGrjhLUxmABrZqWLhibGnnCkvCvRSs4owypBUdzlHIxyeig1KMeM8/Y6tS1hv/JojGSk5nUl0aO50YceGhJhX/GZ3UxGjVBoagjpxeLZvZzoypdIBfuBm3YtShNmgkyU5lJ0dPmhN9IxtX6dHTV792eUW6tU7HhLBGXMcl9dv4q8MKmry5e6Qd9ms+pFrQli5JCqaRUMSp+85dgzOTWwAqaPFWm2yP/zeMj3KMuJo01S3Gj6Pe1K2/gtC8/D+8Ukp0bU2JDhuvkYsTNzAsW1BBet3d6+uUGFxFMwFTcPrQPyrCFur5Hcx5FA6FEWLNSzafjpF2L7QdLEd4FwzAPSptXWj2irFBphfm2zuSPF/ERFUp4s16icFhPhiHLDZ9D7IxnvZSV6syuYoYcjkPYjFkKXKPwlyk6OnLm8lJ8DHXxu6ebnWm+yIQQQQ4AjnPbnElOHypupQf/Smpt0jo45H2wnPOloBFA6hqxcnyTE64qUsMVfLbBnzWZJKioTFJzJOnzZgFIIHJQHQw52VgmO38+ceYtP9dyn4rWoGZNPCNfAoCU1DH86caRqufwFCcnjAYqflew4Pa/7RiYzHgWrvt6vDHbE1r9OL8dNfV8zDYD3lAauxNWgrikss5FLtjmDxxOp2cxoYGQComMxHZxSpvXgeDR0XZUhhE3hBPC5iOhGVObKVVAZIJPGg2DmPRiQtqlKS5OcBISQT3P8AOuhoH+F9ncDJuSEpBJ1YXLDU7Cu0Zs+ZnJLFj8KSfhFLtclg/PZox9frVRH6vpE6adx7MmVo/AqoNyah60Df5ataJe8ZzqW4mhs5rFQVT7R4pT+uPrxjyd1krZucvJpR+GO1FqVO7D194o90X5xJKTvR/Tw/LwhPQV1f0XhTaidSchdEkXUBweFhLKHI1vRwT6OjQ8qXU8vXKKQctf8A9GJVXShLdF8nJRTWGKz5udszDKCAzkEvdj8Pna9mjJQHYkpFASHFH2SRZzExKLV9WixMnNbb6vFiWpk572+f0/ghsWMFc4EqCUqVR8hUXbY0apapvRuR2diklSkkFLgA5nb3nezDNqbHiCTHhoQKVPojqxeIEZQTcKOVVQNWSsE0BH0Y6CJxfvy22Pvp/XwGdiykbUzDhn9dPrGepCklK0tmSXBvuD0IJHIxdgSQcirVY1LgEPdmU5SSBQPF+NSwoKV8gKeUU2rNPbtfDQ34ZxyivDIRiCoS1GVNIdaSnMm9VJsb8dbPGU63yS1Po5bOoXCn4itLOR8sC0b60I3Gx3D6RXPcpIHRqNttq0acbqrJLdWm334ES3Y4eBuVgXcKW0wkMT8P+kta96tx0qkLVUFJBF30LBx025RpIlOknU69AInOUFIAo6S4O6WYg8Qw6J4Ro67QQ9tygsYRXovecSKOxJuSckg0Cklv9TpV1YN0j6LHzPBjvr5Dpf8AMfRcBNzy0K1UkE82rDNMv/Xg/oOrl8col8EEENHhHAe0WJAxi3BPwpBFWdKWpqM2gu8d/Hzrt0NPnLFVJmP0TlP2irqbnVtkvmRlHcsGLjpAzPfSvlDctfcfTnw9eMNY/DMpI0anEA36giEZZbu2rdn2oQI3c5isGRl9MyMUgqLO1eYN+kX4PKAGP7wn2nLU5sT4ajq8ZuGmKBqfH1WLKWUOjDdE7bAYdKi7vR3jYlyEp1jmsHMBQxqGNHYmm+nnGngJpUo5najAqzEMwvqSzxWm2ngUkX9pzaf706UbKojwIBrq2oEJS1E2EXdqTxRAa7nhQhPi6v7RCiJht9LnYcr+EeU9Uale8eDQoyoLIwRAmPE8YAavGYPGZSPCLjiSSli4Gj34nfhCeelfCJoNjC3H5kk8dF611PA/mnR4JSwXcU4DZ6b1ilczvE6RUpe0CidbGZ0wOAnQeJPr6xLIw5/RvK8KShUmHlSiWAfq2voQS4Dsz5iW5xYEu43Dfn6xOeivrkPJojqw0J+sSzwRwRw8tipAXlKVdw0LAgM41Q5IfTLrDiZoWGUGmAspOxAL9IoMgt7xLFSWLH5qkKTwBSSng8VrmgkLBObL3wSSUskKSLtkosZnY5hq7aE1DU0bv98ePujkE4Sx4f7FqsNqaDcwiQFHud5Id1NR7MNyKl9CBsRF07HGZ3ZQLUeYa70lg0OlYgwRlQLVGlGrWrv3uMWfTNDJtW2rHyRW1NyXww/M0sPOuNmHkHPi8QUsB9dWu+9OUJy5mUsf4akSK3UI9LtyijklKV/WYfpbnVwX1LN6Bjt/Z5TyE8CoeCi3lHBzkMpJ1cD/ALr32fpHb+zCnk/7lfaM+FXtVbPCbx9mXKZ7rN30NeCCCOFwI+ae0CiMVOTUEq02YFvOPpcfOPbGU2LWbZgkj+0D/wCJilr1mtfc4yGBmv3FOcgJS7lk0BS+lchHDNFGPSAsFLfnhyirsvGBM5AWQAsKSToxSbnSrX34wzOllJKTUh+vEdK9YvemWylViXgz9RHEsiGIlhYqA4u/nv688jFdm0YHV7O3Rn+0dHhxVmL7uBz1tBMlpJqxZ6m/2Maint4EqTXRgSMydzT15RsdnpJU1Q3Dx/iLEyUvar2013/ETxsopQ5oaMH57Hj9eESlYmclye9tYdYXKWB3MpSSBRJ94pnL65xp9YimUzF7vattI9wGOKaLJUhVFJoQQaGm8U4VYScp0Jvch2BGtW18I8x6tppRl7i89l/T2KSwMEREn1tHkybfb7ehFS1W9b08oxkmWGWExfKBPIQsmYBTg/UsfuIlKnFN6htNfVIHFgi5RJ0jws2r67c/W0QmTiokgMLjm3KtomEK+YMdgCKAVuecCe1coGsk5YZnhxWMZJa5ZrcHLch5wgBWGkpS3oa/WEyS8k4srC9/P1W0QSKken2jxcRFDSJJHBuctkjLd/q1yONWPCM9eAKkpLIpZKvmFQ1dHY9IfmreitGJL1pVTUBHdZh+YW98oMGDta9NGb6cuMMhOUEnHtDpxi48nikEAuWYGiR9VN9GjJkTOHd6WJfYaEQzi15g2/Hf8X6Quk3HE8KcPFo9J6R7lspWWvPgytTtilGKNJKXT0HTb1+IjLlKvt46M8UyZjEDT8116wypVhvYRrvMSqWYhQCvPxjsPY8k4d91KblSOAxMwlQzUoKX8fx9Y+ieyktsLK4gq/uUSPIiEXLFZY0v42a0EEEVDQCOI9v5DTJa/wBSSn+0uP8AyMdvGD7aYbPhipqy1BXQ90/V+kI1Md1TOM+eTJL1cgjUUNdOUP4WeFdxSmUKA0GYGwJV3SsF6mpBFyKrmzR6EWfW+ukZWn1UqZZQucFJYYwUrSSKKAOvXQ69ekeJxYJcgp4l/wDysY8RPyuFBho+zsBuDt+0KYnEgFx3aaFr8rx6fTXR1EFKJn2QcHhjhSCHG9GFDzaEsRNKjVyxvpTXeFv8eVE5gC3zFno2rA+cSlLSuqiQ9vmtoy81PzFpQa7ItDUuciznrSljDE6YlQZjTXbj/AiqRIHygHiQgGh2SQGtpt1hiMGpncK5uOB+J9fVYjPbNbZI4ljlFHvVGxHPKa9HDDqYkJlGKxwZL+IKvMkcoWXmBahZxc14szAWiyQklu6rf5eFR3vTxV/8XpsdfyN9+z5jmFwT/EpRFTseQYW84lNkMruAkEC5SCmwUFFRD2egsecW4JVWyH/t/LfzDuISCR3FAnVnAbetSbUhd+hplHGMfY5G6a5FcJPegSzXJKS90nKU3D0obg9G5s0szv6twhCbiP6iglJISEilBQEqBD1IUohuEEyYSAWUfAeDmPK6mmMLnGPSNOE24rJeJu1vVSTExM3/ADCoWf0n/t/+0TCzok9SPs8JcTuR+Wl4t/wwzEUoEk9X9dIWwyVAOUpt+o9HOT00NYd2+JOpfIXPLvRGuqVk9ke3/n+CfCjuZnrzSyeDg61Y/X7C0JzcT3szB/IU22t4Q/2jKUMzqLAGgCRUi1gbAGhfjeMWXJCj3vhG5JBbnt9YuaTT+/NRQu+Xto895UOa7XI1Jbe2kSw9TRJOtafv5RNthTT9hDXZuUVU96Mz62j2VNcaK8RMiUnJ8la5CiKm5sKdH4bhoYlSwAwuTzc89YYSipANrcA9+YiBIHRzA5ZQGVjVH3ikB+7TwAflX7cI+tYDD+7lIQPkSlPgAI+X+zOE99i0vYKzH/Z3vwOsfV4Vqn+GJd0se2EEEEUy2EVz5QWlSVWUCDyIaLIIAPlOIklClS1fEhxzIP8AB8ItQmg048yG9cI2/brA5VonpFFHKrmBQ9QG6RjpXmDAWPkPXnHnNTW657QS5EcbMYFF3LCti9bXFCYzMe5PDb1WNTEyf6tHseD94ObDe8JdoyC1BUetY9J6JBRq3/MoaiX+ol8jGSojl616RtdnhJNDXcNTxt1jGyF7eNNb35xs9nLAaxa3D89Hjbn0Ltwb2HSGH5B63itaQ7EjgxHnaJyVOHo7DWIZ21au/wBK8IpvsU+xLEANUPxAJH0PgNohJIJ7oKnOoyjTUxZOQl3PO1/xCs7GZaebgM9wdGrrvDV0GCydiylmDXbUUtXhfWHMItSrn72tHMzcU6nqX3qzuWH92vHpsdnYugr69axJ18HZRaWTSxOHWklaUh2qBYsB3g1cwAqNWpX4ooUVBmfcjxJr9HeGMLNUe8DXjUdd+URwEps8tKaJLAgUGo66ub31jy3q+njX/qpfcu6Wbl8LKhLIv5+EWoSdr+todlyO4xuN/Xp4mmVsHa30jBdqLuwUSSygLtfZq/iH8OKEPpe7MOFYokSyDW5d1fUDe/WvCPJsspBZ3y0BOgu7EbkCB4ktvnKJxyhPtfEMggUJJbThXffm+0I4GW6UttwLPU11Z79YY7QU5sSTejAAWAF2t6MV9nTVBCaO22wJDkm5pHoPRUouS8mfrXnB7MSxG4NuqQPP6GPMOQhTcG3qD5/tF+NmBKXy95WW4+EEgPwNgx24QrIFaXPnWPQRmpNpPopOLXI8hsh3YADib+AhTtCYyDfvU8bw5NAoNgXPNqdG8zCWIkKWoJTVRLJHFVvOCGMnPodF/wAPMA3vJx3yJ46rPJ2HQx2kLdm4MSZSJabJDPubk9S5hmKds982zVrhtikEEEELJhBBBAAt2jg0zpaparKDctjzBYx82l4dcta5a/iQ4UNxuOBDHrH1KOc9rOyCsCfKH9SWKgfOnbiRfx4RS1tHuQyu0Bx8xSBODd4sejovd6EA2s+0VzZIUCxA8/OLJU1JQkJokOLCp7qi7cCA+rRRPUweubTf1rGh6bX7dKSec8mbqJ7psw8cllOLPb60hzAaEEVodas7fSEsWo1B38Ouse4bgWP14Fo2XzEhjMTqsOk5akW1Nf5iNLV5jlCmFnFm2vfTd2f9oaSfD7/zFSSwyBUtIsw8H/iMfG7pBpq7MfChjUxa3BDMOHn9YyphFXbNw8S8MrO+TMyNGj2VeM+amtDzp64w5gZagQWcGLDHSeYnXSZacjtYXr9RFmFUwJb4qkO9MoABI1pbjyMK4ZKjLykVIsSz8OtocwZCgMutGoDxBG/OtI8l6/bJKMV0WNBFZcvJcFuADoKnj6MeoV0Hm23CPJlr+vvFBO8eYSyaLZZNnhIJZ7sPPqHa0IT8envZndTEqZqj4Rl/SKQ4qahBzLLr8TypQcuHOMTHYv3ikgnKl6ltzSmpt411i1pqnKSSX5i7JYWWeYnFv3UgqVqwYfnhWHMIn3aAKFdABo9SSeFPpzEJEsJFAw0/ctyj2ZiAHV/06gaqVSz01aPRur+iock/ifH5mYp+/Yk+kLdpuFZFF1uFLPGuVPIVLbsdY9w5y8SeVAdSOX1G7wgZoCnJzE1PPVvIcmiaJxWomwGu37xraTTSqpSl2+W/qKtnvlldeDWQfXrjHR+yHZrqM9Vg4RxPzK+3jGL2H2cZywhNAKqVsNeukfQ5MoJSEpDABgOURunjhDdPVl7mTgggiqXwggggAIIIIACCCCADjvaPsES886UKEhSkgWIuRwLu3COYl4mWohwbaD69A0fWCI+de1/suqUTPkB5RqtAvL3UBqjcacrWdM0vh6Keopbe6Jk4zApWe6a3qxe93rtCMtLFm9cInhsWx09fWHFMo5mAB1rweLuZR4ZTJ4TS4PrSGpos1YrkSAP24cotmENQ+vWsKkw8GdiJBOnj69PGdiJStQ/j9uPSN1aX39coWXKL25afeGQngOjFlSgFBxuWpptSOlViMkoFIIpdVD04coWw0pCC5AdnswHEnURnzp6yakltNmtTTTlzjsn7nCBts1sGoEf5vPxMPgtMURZaEqIJYOSoHkKAnqYx+ymzVJfhGnNRnT3CQtAUw/UDdNeQbjGZ6npnbS4x7H6WxQnljQmnUkluX0tEkJLOKcTCuFUFd7MGG7DkMrUi6bjZaQSVpJDajoAI8S4POEbCeeWLdpSgJZNH3uTw4dHjIw+HGULUafE3i3PT8w5MUqcS/wAGxo/PZI8TrxV7UxSQyARudOQj1Hpfp0o/FYufBmau9N7YFsqapZ9U6m0e4yWgOW7xtc9W0iXZ3dS7VNukGILDvGmtL8+rRtyinLGOikmzPl4QAZianX7CHuzcEuatKEJobAabkn6mI9lYWbiZoShJAHgA9ydI+ldjdlIw6GFVH4lanhwHCO3W7e+x9VTm+eifZPZyZEsITU/Mdz+OEOwQRnt5eWaKSSwggggjh0IIIIACCCCAAggggAIIIIAOM9pPYoLeZhmSu5lkslXFJ+Q8LcqmOGOJXIX7uahctTsyg3nYg7hxH2yFO0uzZU9OWakKHmOR0i1XqWltlyivZQpco+ZSMUD+YcXv6/EaXaHsYpFZJzJ2oCPz08Iw/eGWrIsFJ2IKT4ECHZjL8LKM4SjwxkgVceMUziySza6Vrerv6MTlqB+rR6tD3P48GgI/cyJ09Xp38qgVtwhVqupTch+8bxlliwGlwK+UKf4UKNUmvLTUEvDoTS8B0IyV2Z+DfmHZGKKC+umvrrHi0kaUDVqb+W8LlLkFRJzWZyW5aBoHiRwaTikUShCyvQZiweluW7xZicMBUq72pDfW++sIKmrQ/uwQS9SK9CRSK5clRIM5ZA2evhfSEx0tUOYJL+RjlKS5ZoGaycsvvKLXsDuoW1tBguy8pzLdSjoC5J1JOkXyE5Q4ASN1U8NYbwGBnT/+UHT+qqUePzdHiTljoik3witbDYUoBb+OUN9lezi8QcynRK31PL8x0XZfsrLQypp94oaH4R0+br4R0AEVpXY/CWq9L5mLdndny5CAiWlh5niTrDUEEV289lxJJYQQQQRw6EEEEABBBBAAQQQQAEEEEABBBBAAQQQQAEUYvBy5gaYhKhxDxfBAcaz2czjfY2WovKWuXw+JPQGo8W4RmYj2axKfhyzBwUEnhcAecdzBDVdJCpaeD8HzWdhMUn4sNNI/ygL2sUvCq5k7XDzeqSPrfzj6pBE1f9BX9JHwz5JMmT7Jw53qlXHh94vkycSbYdZP+hQ8yOsfVIIl/Ur/AIh/Sr5nzEezuPmWlplDiUjxZz5Rodnf8P1ghU2eAdQgOf7lN9I76CIvUz6XAxaeCMTA+yuGllygzFfqmnOfA90HkI2wIIITKTl2OUUuggggiJ0IIIIACCCCAAggggAIIII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44" y="1556792"/>
            <a:ext cx="1296144" cy="1245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44" y="3104954"/>
            <a:ext cx="1296144" cy="1245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984" y="4725144"/>
            <a:ext cx="1296144" cy="1245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888" y="3104954"/>
            <a:ext cx="1296144" cy="1245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888" y="4750263"/>
            <a:ext cx="1296144" cy="1245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725144"/>
            <a:ext cx="1296144" cy="1245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411760" y="1856228"/>
            <a:ext cx="4968552" cy="646331"/>
          </a:xfrm>
          <a:prstGeom prst="rect">
            <a:avLst/>
          </a:prstGeom>
          <a:noFill/>
        </p:spPr>
        <p:txBody>
          <a:bodyPr wrap="square" rtlCol="0">
            <a:spAutoFit/>
          </a:bodyPr>
          <a:lstStyle/>
          <a:p>
            <a:r>
              <a:rPr lang="en-GB" dirty="0" smtClean="0"/>
              <a:t>If everyone in the world had a score of 100 or less we would need 1 earth to meet our needs</a:t>
            </a:r>
            <a:endParaRPr lang="en-GB" dirty="0"/>
          </a:p>
        </p:txBody>
      </p:sp>
      <p:sp>
        <p:nvSpPr>
          <p:cNvPr id="21" name="TextBox 20"/>
          <p:cNvSpPr txBox="1"/>
          <p:nvPr/>
        </p:nvSpPr>
        <p:spPr>
          <a:xfrm>
            <a:off x="3707904" y="3404390"/>
            <a:ext cx="4968552" cy="646331"/>
          </a:xfrm>
          <a:prstGeom prst="rect">
            <a:avLst/>
          </a:prstGeom>
          <a:noFill/>
        </p:spPr>
        <p:txBody>
          <a:bodyPr wrap="square" rtlCol="0">
            <a:spAutoFit/>
          </a:bodyPr>
          <a:lstStyle/>
          <a:p>
            <a:r>
              <a:rPr lang="en-GB" dirty="0" smtClean="0"/>
              <a:t>If everyone in the world had a score of 200 we would need 2 earths to meet our needs</a:t>
            </a:r>
            <a:endParaRPr lang="en-GB" dirty="0"/>
          </a:p>
        </p:txBody>
      </p:sp>
      <p:sp>
        <p:nvSpPr>
          <p:cNvPr id="22" name="TextBox 21"/>
          <p:cNvSpPr txBox="1"/>
          <p:nvPr/>
        </p:nvSpPr>
        <p:spPr>
          <a:xfrm>
            <a:off x="4985077" y="4955494"/>
            <a:ext cx="4176464" cy="923330"/>
          </a:xfrm>
          <a:prstGeom prst="rect">
            <a:avLst/>
          </a:prstGeom>
          <a:noFill/>
        </p:spPr>
        <p:txBody>
          <a:bodyPr wrap="square" rtlCol="0">
            <a:spAutoFit/>
          </a:bodyPr>
          <a:lstStyle/>
          <a:p>
            <a:r>
              <a:rPr lang="en-GB" dirty="0" smtClean="0"/>
              <a:t>If everyone in the world had a score of 300 we would need 3 earths to meet our needs</a:t>
            </a:r>
            <a:endParaRPr lang="en-GB" dirty="0"/>
          </a:p>
        </p:txBody>
      </p:sp>
    </p:spTree>
    <p:extLst>
      <p:ext uri="{BB962C8B-B14F-4D97-AF65-F5344CB8AC3E}">
        <p14:creationId xmlns:p14="http://schemas.microsoft.com/office/powerpoint/2010/main" val="1539357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a:xfrm>
            <a:off x="611560" y="980729"/>
            <a:ext cx="7883153" cy="3426172"/>
          </a:xfrm>
        </p:spPr>
        <p:txBody>
          <a:bodyPr/>
          <a:lstStyle/>
          <a:p>
            <a:r>
              <a:rPr lang="en-GB" dirty="0" smtClean="0">
                <a:solidFill>
                  <a:schemeClr val="tx1"/>
                </a:solidFill>
              </a:rPr>
              <a:t>The class splits into girls and boys, and each calculates how much CO</a:t>
            </a:r>
            <a:r>
              <a:rPr lang="en-GB" baseline="-25000" dirty="0" smtClean="0">
                <a:solidFill>
                  <a:schemeClr val="tx1"/>
                </a:solidFill>
              </a:rPr>
              <a:t>2</a:t>
            </a:r>
            <a:r>
              <a:rPr lang="en-GB" dirty="0" smtClean="0">
                <a:solidFill>
                  <a:schemeClr val="tx1"/>
                </a:solidFill>
              </a:rPr>
              <a:t>, how many planets, or how many acres they consume.</a:t>
            </a:r>
          </a:p>
          <a:p>
            <a:endParaRPr lang="en-GB" dirty="0" smtClean="0">
              <a:solidFill>
                <a:schemeClr val="tx1"/>
              </a:solidFill>
            </a:endParaRPr>
          </a:p>
          <a:p>
            <a:r>
              <a:rPr lang="en-GB" dirty="0" smtClean="0">
                <a:solidFill>
                  <a:schemeClr val="tx1"/>
                </a:solidFill>
              </a:rPr>
              <a:t>Plot the data using bar graph, stem and leaf plot, etc.</a:t>
            </a:r>
          </a:p>
          <a:p>
            <a:endParaRPr lang="en-GB" dirty="0">
              <a:solidFill>
                <a:schemeClr val="tx1"/>
              </a:solidFill>
            </a:endParaRPr>
          </a:p>
          <a:p>
            <a:endParaRPr lang="en-GB" dirty="0" smtClean="0">
              <a:solidFill>
                <a:schemeClr val="tx1"/>
              </a:solidFill>
            </a:endParaRPr>
          </a:p>
          <a:p>
            <a:r>
              <a:rPr lang="en-GB" dirty="0" smtClean="0">
                <a:solidFill>
                  <a:schemeClr val="tx1"/>
                </a:solidFill>
              </a:rPr>
              <a:t>Find the range, the outliers, the mean, mode and median and the standard deviation.</a:t>
            </a:r>
          </a:p>
          <a:p>
            <a:r>
              <a:rPr lang="en-GB" dirty="0" smtClean="0"/>
              <a:t> </a:t>
            </a:r>
          </a:p>
          <a:p>
            <a:endParaRPr lang="en-GB" dirty="0"/>
          </a:p>
        </p:txBody>
      </p:sp>
    </p:spTree>
    <p:extLst>
      <p:ext uri="{BB962C8B-B14F-4D97-AF65-F5344CB8AC3E}">
        <p14:creationId xmlns:p14="http://schemas.microsoft.com/office/powerpoint/2010/main" val="1103137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sz="1800" b="0" dirty="0">
              <a:latin typeface="+mn-lt"/>
            </a:endParaRPr>
          </a:p>
        </p:txBody>
      </p:sp>
      <p:sp>
        <p:nvSpPr>
          <p:cNvPr id="3" name="Text Placeholder 2"/>
          <p:cNvSpPr>
            <a:spLocks noGrp="1"/>
          </p:cNvSpPr>
          <p:nvPr>
            <p:ph type="body" idx="1"/>
          </p:nvPr>
        </p:nvSpPr>
        <p:spPr>
          <a:xfrm>
            <a:off x="549853" y="332656"/>
            <a:ext cx="7776864" cy="3528392"/>
          </a:xfrm>
        </p:spPr>
        <p:txBody>
          <a:bodyPr>
            <a:normAutofit/>
          </a:bodyPr>
          <a:lstStyle/>
          <a:p>
            <a:r>
              <a:rPr lang="en-GB" b="1" dirty="0" smtClean="0">
                <a:solidFill>
                  <a:schemeClr val="tx1"/>
                </a:solidFill>
              </a:rPr>
              <a:t>Discussion points: </a:t>
            </a:r>
          </a:p>
          <a:p>
            <a:pPr lvl="0"/>
            <a:r>
              <a:rPr lang="en-GB" dirty="0" smtClean="0">
                <a:solidFill>
                  <a:schemeClr val="tx1"/>
                </a:solidFill>
              </a:rPr>
              <a:t>Which statistic would you use to encourage the public to change their way of life?</a:t>
            </a:r>
          </a:p>
          <a:p>
            <a:pPr lvl="0"/>
            <a:r>
              <a:rPr lang="en-GB" dirty="0" smtClean="0">
                <a:solidFill>
                  <a:schemeClr val="tx1"/>
                </a:solidFill>
              </a:rPr>
              <a:t>Which factors contributed most to a high number of earths?</a:t>
            </a:r>
          </a:p>
          <a:p>
            <a:pPr lvl="0"/>
            <a:r>
              <a:rPr lang="en-GB" dirty="0" smtClean="0">
                <a:solidFill>
                  <a:schemeClr val="tx1"/>
                </a:solidFill>
              </a:rPr>
              <a:t>Is it enough to change only the extreme lifestyles (eliminate the outliers)</a:t>
            </a:r>
          </a:p>
          <a:p>
            <a:pPr lvl="0"/>
            <a:r>
              <a:rPr lang="en-GB" dirty="0" smtClean="0">
                <a:solidFill>
                  <a:schemeClr val="tx1"/>
                </a:solidFill>
              </a:rPr>
              <a:t>What are the next steps? How do we transmit the message to others?</a:t>
            </a:r>
          </a:p>
          <a:p>
            <a:pPr lvl="0"/>
            <a:endParaRPr lang="en-GB" dirty="0" smtClean="0">
              <a:solidFill>
                <a:schemeClr val="tx1"/>
              </a:solidFill>
            </a:endParaRPr>
          </a:p>
          <a:p>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2929" y="3501008"/>
            <a:ext cx="4197066" cy="261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8611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560" y="116633"/>
            <a:ext cx="7772400" cy="936104"/>
          </a:xfrm>
        </p:spPr>
        <p:txBody>
          <a:bodyPr/>
          <a:lstStyle/>
          <a:p>
            <a:r>
              <a:rPr lang="en-GB" dirty="0" smtClean="0">
                <a:solidFill>
                  <a:schemeClr val="tx1"/>
                </a:solidFill>
              </a:rPr>
              <a:t>Extension activity </a:t>
            </a:r>
            <a:endParaRPr lang="en-GB" dirty="0">
              <a:solidFill>
                <a:schemeClr val="tx1"/>
              </a:solidFill>
            </a:endParaRPr>
          </a:p>
        </p:txBody>
      </p:sp>
      <p:sp>
        <p:nvSpPr>
          <p:cNvPr id="4" name="TextBox 3"/>
          <p:cNvSpPr txBox="1"/>
          <p:nvPr/>
        </p:nvSpPr>
        <p:spPr>
          <a:xfrm>
            <a:off x="755576" y="1196752"/>
            <a:ext cx="7704856" cy="3970318"/>
          </a:xfrm>
          <a:prstGeom prst="rect">
            <a:avLst/>
          </a:prstGeom>
          <a:noFill/>
        </p:spPr>
        <p:txBody>
          <a:bodyPr wrap="square" rtlCol="0">
            <a:spAutoFit/>
          </a:bodyPr>
          <a:lstStyle/>
          <a:p>
            <a:r>
              <a:rPr lang="en-GB" dirty="0" smtClean="0">
                <a:solidFill>
                  <a:schemeClr val="tx1">
                    <a:lumMod val="50000"/>
                    <a:lumOff val="50000"/>
                  </a:schemeClr>
                </a:solidFill>
              </a:rPr>
              <a:t>Watch </a:t>
            </a:r>
            <a:r>
              <a:rPr lang="en-GB" u="sng" dirty="0">
                <a:solidFill>
                  <a:schemeClr val="tx1">
                    <a:lumMod val="50000"/>
                    <a:lumOff val="50000"/>
                  </a:schemeClr>
                </a:solidFill>
                <a:hlinkClick r:id="rId2"/>
              </a:rPr>
              <a:t>https://www.youtube.com/watch?v=EeV6ymLrmfg&amp;feature=youtu.be</a:t>
            </a:r>
            <a:endParaRPr lang="en-GB" dirty="0">
              <a:solidFill>
                <a:schemeClr val="tx1">
                  <a:lumMod val="50000"/>
                  <a:lumOff val="50000"/>
                </a:schemeClr>
              </a:solidFill>
            </a:endParaRPr>
          </a:p>
          <a:p>
            <a:r>
              <a:rPr lang="en-GB" dirty="0">
                <a:solidFill>
                  <a:schemeClr val="tx1">
                    <a:lumMod val="50000"/>
                    <a:lumOff val="50000"/>
                  </a:schemeClr>
                </a:solidFill>
              </a:rPr>
              <a:t>a</a:t>
            </a:r>
            <a:r>
              <a:rPr lang="en-GB" dirty="0" smtClean="0">
                <a:solidFill>
                  <a:schemeClr val="tx1">
                    <a:lumMod val="50000"/>
                    <a:lumOff val="50000"/>
                  </a:schemeClr>
                </a:solidFill>
              </a:rPr>
              <a:t>nd discuss which of the young people’s actions will have the biggest impact on their ecological footprint (referring back to the data.) </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508" t="17273" r="42517" b="47618"/>
          <a:stretch/>
        </p:blipFill>
        <p:spPr bwMode="auto">
          <a:xfrm>
            <a:off x="1763688" y="2420888"/>
            <a:ext cx="6092891" cy="3424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6530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0363" y="188639"/>
            <a:ext cx="8518101" cy="6388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164876" y="332656"/>
            <a:ext cx="2160240" cy="830997"/>
          </a:xfrm>
          <a:prstGeom prst="rect">
            <a:avLst/>
          </a:prstGeom>
          <a:solidFill>
            <a:schemeClr val="bg1"/>
          </a:solidFill>
        </p:spPr>
        <p:txBody>
          <a:bodyPr wrap="square" rtlCol="0">
            <a:spAutoFit/>
          </a:bodyPr>
          <a:lstStyle/>
          <a:p>
            <a:r>
              <a:rPr lang="en-GB" sz="4800" dirty="0" smtClean="0"/>
              <a:t>GLOBAL</a:t>
            </a:r>
            <a:endParaRPr lang="en-GB" sz="4800" dirty="0"/>
          </a:p>
        </p:txBody>
      </p:sp>
    </p:spTree>
    <p:extLst>
      <p:ext uri="{BB962C8B-B14F-4D97-AF65-F5344CB8AC3E}">
        <p14:creationId xmlns:p14="http://schemas.microsoft.com/office/powerpoint/2010/main" val="3006596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92500"/>
          </a:bodyPr>
          <a:lstStyle/>
          <a:p>
            <a:pPr marL="0" indent="0">
              <a:buNone/>
            </a:pPr>
            <a:r>
              <a:rPr lang="en-GB" dirty="0"/>
              <a:t>“Ecological footprint</a:t>
            </a:r>
            <a:r>
              <a:rPr lang="en-GB" dirty="0" smtClean="0"/>
              <a:t>”(or Global Footprint) </a:t>
            </a:r>
            <a:r>
              <a:rPr lang="en-GB" dirty="0"/>
              <a:t>is defined as the impact of a person or community on the environment, expressed as the amount of land required to sustain their use of natural resources. Picture it like a footprint in sand; your impact is the size of the area of land you leave a mark on. </a:t>
            </a:r>
          </a:p>
          <a:p>
            <a:pPr marL="0" indent="0">
              <a:buNone/>
            </a:pPr>
            <a:endParaRPr lang="en-GB" dirty="0"/>
          </a:p>
          <a:p>
            <a:pPr marL="0" indent="0">
              <a:buNone/>
            </a:pPr>
            <a:r>
              <a:rPr lang="en-GB" dirty="0"/>
              <a:t>See how you compare to the average!</a:t>
            </a:r>
          </a:p>
          <a:p>
            <a:pPr marL="0" indent="0">
              <a:buNone/>
            </a:pPr>
            <a:r>
              <a:rPr lang="en-GB" dirty="0"/>
              <a:t>Source: </a:t>
            </a:r>
            <a:r>
              <a:rPr lang="en-GB" dirty="0">
                <a:hlinkClick r:id="rId2"/>
              </a:rPr>
              <a:t>www.bestfootforward.com</a:t>
            </a:r>
            <a:endParaRPr lang="en-GB" dirty="0"/>
          </a:p>
          <a:p>
            <a:endParaRPr lang="en-GB" dirty="0"/>
          </a:p>
        </p:txBody>
      </p:sp>
    </p:spTree>
    <p:extLst>
      <p:ext uri="{BB962C8B-B14F-4D97-AF65-F5344CB8AC3E}">
        <p14:creationId xmlns:p14="http://schemas.microsoft.com/office/powerpoint/2010/main" val="1454309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aims</a:t>
            </a:r>
            <a:endParaRPr lang="en-GB" dirty="0"/>
          </a:p>
        </p:txBody>
      </p:sp>
      <p:sp>
        <p:nvSpPr>
          <p:cNvPr id="3" name="Content Placeholder 2"/>
          <p:cNvSpPr>
            <a:spLocks noGrp="1"/>
          </p:cNvSpPr>
          <p:nvPr>
            <p:ph idx="1"/>
          </p:nvPr>
        </p:nvSpPr>
        <p:spPr/>
        <p:txBody>
          <a:bodyPr/>
          <a:lstStyle/>
          <a:p>
            <a:r>
              <a:rPr lang="en-GB" sz="2000" dirty="0" smtClean="0"/>
              <a:t>Calculate individual global footprint</a:t>
            </a:r>
          </a:p>
          <a:p>
            <a:r>
              <a:rPr lang="en-GB" sz="2000" dirty="0" smtClean="0"/>
              <a:t>Use the data to calculate </a:t>
            </a:r>
            <a:r>
              <a:rPr lang="en-GB" sz="2000" dirty="0"/>
              <a:t>how much CO</a:t>
            </a:r>
            <a:r>
              <a:rPr lang="en-GB" sz="2000" baseline="-25000" dirty="0"/>
              <a:t>2</a:t>
            </a:r>
            <a:r>
              <a:rPr lang="en-GB" sz="2000" dirty="0"/>
              <a:t>, how many planets, or how many acres </a:t>
            </a:r>
            <a:r>
              <a:rPr lang="en-GB" sz="2000" dirty="0" smtClean="0"/>
              <a:t>you consume</a:t>
            </a:r>
          </a:p>
          <a:p>
            <a:r>
              <a:rPr lang="en-GB" sz="2000" dirty="0"/>
              <a:t>Plot the data using bar graph, stem and leaf </a:t>
            </a:r>
            <a:r>
              <a:rPr lang="en-GB" sz="2000" dirty="0" smtClean="0"/>
              <a:t>plot</a:t>
            </a:r>
          </a:p>
          <a:p>
            <a:r>
              <a:rPr lang="en-GB" sz="2000" dirty="0"/>
              <a:t>Find the range, the outliers, the mean, mode and median and the standard </a:t>
            </a:r>
            <a:r>
              <a:rPr lang="en-GB" sz="2000" dirty="0" smtClean="0"/>
              <a:t>deviation</a:t>
            </a:r>
          </a:p>
          <a:p>
            <a:r>
              <a:rPr lang="en-GB" sz="2000" dirty="0" smtClean="0"/>
              <a:t>Discuss the data in terms of educating the public on these issues</a:t>
            </a:r>
          </a:p>
          <a:p>
            <a:endParaRPr lang="en-GB" sz="2000" dirty="0"/>
          </a:p>
          <a:p>
            <a:endParaRPr lang="en-GB" dirty="0" smtClean="0"/>
          </a:p>
          <a:p>
            <a:endParaRPr lang="en-GB" dirty="0" smtClean="0"/>
          </a:p>
          <a:p>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41188" b="4686"/>
          <a:stretch/>
        </p:blipFill>
        <p:spPr>
          <a:xfrm>
            <a:off x="2627784" y="4221087"/>
            <a:ext cx="3218705" cy="2315515"/>
          </a:xfrm>
          <a:prstGeom prst="rect">
            <a:avLst/>
          </a:prstGeom>
        </p:spPr>
      </p:pic>
    </p:spTree>
    <p:extLst>
      <p:ext uri="{BB962C8B-B14F-4D97-AF65-F5344CB8AC3E}">
        <p14:creationId xmlns:p14="http://schemas.microsoft.com/office/powerpoint/2010/main" val="1478813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to Calculate </a:t>
            </a:r>
            <a:r>
              <a:rPr lang="en-GB" dirty="0"/>
              <a:t>Y</a:t>
            </a:r>
            <a:r>
              <a:rPr lang="en-GB" dirty="0" smtClean="0"/>
              <a:t>our Global Footprint</a:t>
            </a:r>
            <a:endParaRPr lang="en-GB" dirty="0"/>
          </a:p>
        </p:txBody>
      </p:sp>
      <p:sp>
        <p:nvSpPr>
          <p:cNvPr id="3" name="Content Placeholder 2"/>
          <p:cNvSpPr>
            <a:spLocks noGrp="1"/>
          </p:cNvSpPr>
          <p:nvPr>
            <p:ph idx="1"/>
          </p:nvPr>
        </p:nvSpPr>
        <p:spPr/>
        <p:txBody>
          <a:bodyPr/>
          <a:lstStyle/>
          <a:p>
            <a:r>
              <a:rPr lang="en-GB" dirty="0" smtClean="0"/>
              <a:t>For each of the following categories, give yourself a score on the scoresheet</a:t>
            </a:r>
          </a:p>
          <a:p>
            <a:r>
              <a:rPr lang="en-GB" dirty="0" smtClean="0"/>
              <a:t>Give yourself a score that is </a:t>
            </a:r>
            <a:r>
              <a:rPr lang="en-GB" i="1" dirty="0" smtClean="0"/>
              <a:t>reflective</a:t>
            </a:r>
            <a:r>
              <a:rPr lang="en-GB" dirty="0" smtClean="0"/>
              <a:t> of your lifestyle habits, it might be somewhere in the middle of the scores shown</a:t>
            </a:r>
          </a:p>
          <a:p>
            <a:r>
              <a:rPr lang="en-GB" dirty="0" smtClean="0"/>
              <a:t>At the end, tally up your total</a:t>
            </a:r>
            <a:endParaRPr lang="en-GB" dirty="0"/>
          </a:p>
        </p:txBody>
      </p:sp>
    </p:spTree>
    <p:extLst>
      <p:ext uri="{BB962C8B-B14F-4D97-AF65-F5344CB8AC3E}">
        <p14:creationId xmlns:p14="http://schemas.microsoft.com/office/powerpoint/2010/main" val="1710072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Electricity</a:t>
            </a:r>
            <a:endParaRPr lang="en-GB" dirty="0"/>
          </a:p>
        </p:txBody>
      </p:sp>
      <p:sp>
        <p:nvSpPr>
          <p:cNvPr id="3" name="Content Placeholder 2"/>
          <p:cNvSpPr>
            <a:spLocks noGrp="1"/>
          </p:cNvSpPr>
          <p:nvPr>
            <p:ph idx="1"/>
          </p:nvPr>
        </p:nvSpPr>
        <p:spPr/>
        <p:txBody>
          <a:bodyPr/>
          <a:lstStyle/>
          <a:p>
            <a:pPr marL="0" indent="0">
              <a:buNone/>
            </a:pPr>
            <a:r>
              <a:rPr lang="en-GB" dirty="0" smtClean="0"/>
              <a:t>Score 50: You use many standard appliances, often leaving them on or on standby</a:t>
            </a:r>
          </a:p>
          <a:p>
            <a:endParaRPr lang="en-GB" dirty="0" smtClean="0"/>
          </a:p>
          <a:p>
            <a:pPr marL="0" indent="0">
              <a:buNone/>
            </a:pPr>
            <a:r>
              <a:rPr lang="en-GB" dirty="0" smtClean="0"/>
              <a:t>Score 2: You conserve electricity as much as possible and buy your power from renewable/green sources</a:t>
            </a:r>
          </a:p>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4005064"/>
            <a:ext cx="81915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8245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Food</a:t>
            </a:r>
            <a:endParaRPr lang="en-GB" dirty="0"/>
          </a:p>
        </p:txBody>
      </p:sp>
      <p:sp>
        <p:nvSpPr>
          <p:cNvPr id="3" name="Content Placeholder 2"/>
          <p:cNvSpPr>
            <a:spLocks noGrp="1"/>
          </p:cNvSpPr>
          <p:nvPr>
            <p:ph idx="1"/>
          </p:nvPr>
        </p:nvSpPr>
        <p:spPr/>
        <p:txBody>
          <a:bodyPr>
            <a:normAutofit/>
          </a:bodyPr>
          <a:lstStyle/>
          <a:p>
            <a:pPr marL="0" indent="0">
              <a:buNone/>
            </a:pPr>
            <a:r>
              <a:rPr lang="en-GB" sz="2800" dirty="0" smtClean="0"/>
              <a:t>Score 100: You pay no attention to where your food is produced, consumer as much/whatever you like, and throw away food that goes past it’s ‘Best Before’ date or you no longer want</a:t>
            </a:r>
          </a:p>
          <a:p>
            <a:pPr marL="0" indent="0">
              <a:buNone/>
            </a:pPr>
            <a:endParaRPr lang="en-GB" sz="2800" dirty="0"/>
          </a:p>
          <a:p>
            <a:pPr marL="0" indent="0">
              <a:buNone/>
            </a:pPr>
            <a:r>
              <a:rPr lang="en-GB" sz="2800" dirty="0" smtClean="0"/>
              <a:t>Score 32: You are vegetarian or vegan, eat food sources as locally as possible, and never waste food</a:t>
            </a:r>
          </a:p>
          <a:p>
            <a:pPr marL="0" indent="0">
              <a:buNone/>
            </a:pPr>
            <a:endParaRPr lang="en-GB"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728050"/>
            <a:ext cx="1908051" cy="1933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4036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Heating</a:t>
            </a:r>
            <a:endParaRPr lang="en-GB" dirty="0"/>
          </a:p>
        </p:txBody>
      </p:sp>
      <p:sp>
        <p:nvSpPr>
          <p:cNvPr id="3" name="Content Placeholder 2"/>
          <p:cNvSpPr>
            <a:spLocks noGrp="1"/>
          </p:cNvSpPr>
          <p:nvPr>
            <p:ph idx="1"/>
          </p:nvPr>
        </p:nvSpPr>
        <p:spPr/>
        <p:txBody>
          <a:bodyPr/>
          <a:lstStyle/>
          <a:p>
            <a:pPr marL="0" indent="0">
              <a:buNone/>
            </a:pPr>
            <a:r>
              <a:rPr lang="en-GB" dirty="0" smtClean="0"/>
              <a:t>Score 45: You keep your home warm at all times, have poor insulation and get high heating bills</a:t>
            </a:r>
          </a:p>
          <a:p>
            <a:pPr marL="0" indent="0">
              <a:buNone/>
            </a:pPr>
            <a:endParaRPr lang="en-GB" dirty="0"/>
          </a:p>
          <a:p>
            <a:pPr marL="0" indent="0">
              <a:buNone/>
            </a:pPr>
            <a:r>
              <a:rPr lang="en-GB" dirty="0" smtClean="0"/>
              <a:t>Score 10: You only put on the heating when necessary and wear warm layers where possible, have excellent insulation in your home and get low bills</a:t>
            </a:r>
            <a:endParaRPr lang="en-GB"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1256" y="4725144"/>
            <a:ext cx="2186551" cy="1871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9248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Paper</a:t>
            </a:r>
            <a:endParaRPr lang="en-GB" dirty="0"/>
          </a:p>
        </p:txBody>
      </p:sp>
      <p:sp>
        <p:nvSpPr>
          <p:cNvPr id="3" name="Content Placeholder 2"/>
          <p:cNvSpPr>
            <a:spLocks noGrp="1"/>
          </p:cNvSpPr>
          <p:nvPr>
            <p:ph idx="1"/>
          </p:nvPr>
        </p:nvSpPr>
        <p:spPr/>
        <p:txBody>
          <a:bodyPr/>
          <a:lstStyle/>
          <a:p>
            <a:pPr marL="0" indent="0">
              <a:buNone/>
            </a:pPr>
            <a:r>
              <a:rPr lang="en-GB" dirty="0" smtClean="0"/>
              <a:t>Score 10: You regularly purchase newspapers and new books, and buy writing paper made from virgin forest</a:t>
            </a:r>
          </a:p>
          <a:p>
            <a:pPr marL="0" indent="0">
              <a:buNone/>
            </a:pPr>
            <a:endParaRPr lang="en-GB" dirty="0" smtClean="0"/>
          </a:p>
          <a:p>
            <a:pPr marL="0" indent="0">
              <a:buNone/>
            </a:pPr>
            <a:r>
              <a:rPr lang="en-GB" dirty="0" smtClean="0"/>
              <a:t>Score 5: You share newspapers, borrow books from a library rather than buying them, and use recycled writing paper</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79715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2637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812</Words>
  <Application>Microsoft Office PowerPoint</Application>
  <PresentationFormat>Bildschirmpräsentation (4:3)</PresentationFormat>
  <Paragraphs>92</Paragraphs>
  <Slides>19</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19</vt:i4>
      </vt:variant>
    </vt:vector>
  </HeadingPairs>
  <TitlesOfParts>
    <vt:vector size="22" baseType="lpstr">
      <vt:lpstr>Arial</vt:lpstr>
      <vt:lpstr>Calibri</vt:lpstr>
      <vt:lpstr>Office Theme</vt:lpstr>
      <vt:lpstr> Your Global Footprint    </vt:lpstr>
      <vt:lpstr>PowerPoint-Präsentation</vt:lpstr>
      <vt:lpstr>PowerPoint-Präsentation</vt:lpstr>
      <vt:lpstr>Lesson aims</vt:lpstr>
      <vt:lpstr>How to Calculate Your Global Footprint</vt:lpstr>
      <vt:lpstr>Electricity</vt:lpstr>
      <vt:lpstr>Food</vt:lpstr>
      <vt:lpstr>Heating</vt:lpstr>
      <vt:lpstr>Paper</vt:lpstr>
      <vt:lpstr>Local Transport</vt:lpstr>
      <vt:lpstr>Waste</vt:lpstr>
      <vt:lpstr>Water</vt:lpstr>
      <vt:lpstr>Holiday</vt:lpstr>
      <vt:lpstr>What’s The Score?</vt:lpstr>
      <vt:lpstr>PowerPoint-Präsentation</vt:lpstr>
      <vt:lpstr>Global Footprint</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Langdana</dc:creator>
  <cp:lastModifiedBy>Justyna Ellis</cp:lastModifiedBy>
  <cp:revision>22</cp:revision>
  <dcterms:created xsi:type="dcterms:W3CDTF">2015-08-24T11:37:21Z</dcterms:created>
  <dcterms:modified xsi:type="dcterms:W3CDTF">2016-02-15T12:25:54Z</dcterms:modified>
</cp:coreProperties>
</file>