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7" r:id="rId1"/>
  </p:sldMasterIdLst>
  <p:sldIdLst>
    <p:sldId id="287" r:id="rId2"/>
    <p:sldId id="256" r:id="rId3"/>
    <p:sldId id="279" r:id="rId4"/>
    <p:sldId id="264" r:id="rId5"/>
    <p:sldId id="265" r:id="rId6"/>
    <p:sldId id="257" r:id="rId7"/>
    <p:sldId id="263" r:id="rId8"/>
    <p:sldId id="258" r:id="rId9"/>
    <p:sldId id="261" r:id="rId10"/>
    <p:sldId id="293" r:id="rId11"/>
    <p:sldId id="262" r:id="rId12"/>
    <p:sldId id="267" r:id="rId13"/>
    <p:sldId id="266" r:id="rId14"/>
    <p:sldId id="270" r:id="rId15"/>
    <p:sldId id="294" r:id="rId16"/>
    <p:sldId id="276" r:id="rId17"/>
    <p:sldId id="281" r:id="rId18"/>
    <p:sldId id="282" r:id="rId19"/>
    <p:sldId id="280" r:id="rId20"/>
    <p:sldId id="295" r:id="rId21"/>
    <p:sldId id="275" r:id="rId22"/>
    <p:sldId id="272" r:id="rId23"/>
    <p:sldId id="296" r:id="rId24"/>
    <p:sldId id="278" r:id="rId25"/>
    <p:sldId id="284" r:id="rId26"/>
    <p:sldId id="269" r:id="rId27"/>
    <p:sldId id="277" r:id="rId28"/>
    <p:sldId id="271" r:id="rId29"/>
    <p:sldId id="273" r:id="rId30"/>
    <p:sldId id="297" r:id="rId31"/>
    <p:sldId id="292" r:id="rId32"/>
    <p:sldId id="274" r:id="rId33"/>
    <p:sldId id="283" r:id="rId34"/>
    <p:sldId id="28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01" d="100"/>
          <a:sy n="101" d="100"/>
        </p:scale>
        <p:origin x="126" y="3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54D48AA-C993-4574-86E1-19DCEE35A204}" type="datetimeFigureOut">
              <a:rPr lang="en-GB" smtClean="0"/>
              <a:t>15/02/2016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34C3BC-51F6-44C6-B1FD-19D9E5A2BD60}" type="slidenum">
              <a:rPr lang="en-GB" smtClean="0"/>
              <a:t>‹Nr.›</a:t>
            </a:fld>
            <a:endParaRPr lang="en-GB"/>
          </a:p>
        </p:txBody>
      </p:sp>
    </p:spTree>
    <p:extLst>
      <p:ext uri="{BB962C8B-B14F-4D97-AF65-F5344CB8AC3E}">
        <p14:creationId xmlns:p14="http://schemas.microsoft.com/office/powerpoint/2010/main" val="390163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4D48AA-C993-4574-86E1-19DCEE35A204}" type="datetimeFigureOut">
              <a:rPr lang="en-GB" smtClean="0"/>
              <a:t>15/02/2016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34C3BC-51F6-44C6-B1FD-19D9E5A2BD60}" type="slidenum">
              <a:rPr lang="en-GB" smtClean="0"/>
              <a:t>‹Nr.›</a:t>
            </a:fld>
            <a:endParaRPr lang="en-GB"/>
          </a:p>
        </p:txBody>
      </p:sp>
    </p:spTree>
    <p:extLst>
      <p:ext uri="{BB962C8B-B14F-4D97-AF65-F5344CB8AC3E}">
        <p14:creationId xmlns:p14="http://schemas.microsoft.com/office/powerpoint/2010/main" val="1472789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4D48AA-C993-4574-86E1-19DCEE35A204}" type="datetimeFigureOut">
              <a:rPr lang="en-GB" smtClean="0"/>
              <a:t>15/02/2016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34C3BC-51F6-44C6-B1FD-19D9E5A2BD60}" type="slidenum">
              <a:rPr lang="en-GB" smtClean="0"/>
              <a:t>‹Nr.›</a:t>
            </a:fld>
            <a:endParaRPr lang="en-GB"/>
          </a:p>
        </p:txBody>
      </p:sp>
    </p:spTree>
    <p:extLst>
      <p:ext uri="{BB962C8B-B14F-4D97-AF65-F5344CB8AC3E}">
        <p14:creationId xmlns:p14="http://schemas.microsoft.com/office/powerpoint/2010/main" val="276971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4D48AA-C993-4574-86E1-19DCEE35A204}" type="datetimeFigureOut">
              <a:rPr lang="en-GB" smtClean="0"/>
              <a:t>15/02/2016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34C3BC-51F6-44C6-B1FD-19D9E5A2BD60}" type="slidenum">
              <a:rPr lang="en-GB" smtClean="0"/>
              <a:t>‹Nr.›</a:t>
            </a:fld>
            <a:endParaRPr lang="en-GB"/>
          </a:p>
        </p:txBody>
      </p:sp>
    </p:spTree>
    <p:extLst>
      <p:ext uri="{BB962C8B-B14F-4D97-AF65-F5344CB8AC3E}">
        <p14:creationId xmlns:p14="http://schemas.microsoft.com/office/powerpoint/2010/main" val="1385285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4D48AA-C993-4574-86E1-19DCEE35A204}" type="datetimeFigureOut">
              <a:rPr lang="en-GB" smtClean="0"/>
              <a:t>15/02/2016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34C3BC-51F6-44C6-B1FD-19D9E5A2BD60}" type="slidenum">
              <a:rPr lang="en-GB" smtClean="0"/>
              <a:t>‹Nr.›</a:t>
            </a:fld>
            <a:endParaRPr lang="en-GB"/>
          </a:p>
        </p:txBody>
      </p:sp>
    </p:spTree>
    <p:extLst>
      <p:ext uri="{BB962C8B-B14F-4D97-AF65-F5344CB8AC3E}">
        <p14:creationId xmlns:p14="http://schemas.microsoft.com/office/powerpoint/2010/main" val="4077175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54D48AA-C993-4574-86E1-19DCEE35A204}" type="datetimeFigureOut">
              <a:rPr lang="en-GB" smtClean="0"/>
              <a:t>15/02/2016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34C3BC-51F6-44C6-B1FD-19D9E5A2BD60}" type="slidenum">
              <a:rPr lang="en-GB" smtClean="0"/>
              <a:t>‹Nr.›</a:t>
            </a:fld>
            <a:endParaRPr lang="en-GB"/>
          </a:p>
        </p:txBody>
      </p:sp>
    </p:spTree>
    <p:extLst>
      <p:ext uri="{BB962C8B-B14F-4D97-AF65-F5344CB8AC3E}">
        <p14:creationId xmlns:p14="http://schemas.microsoft.com/office/powerpoint/2010/main" val="3925571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54D48AA-C993-4574-86E1-19DCEE35A204}" type="datetimeFigureOut">
              <a:rPr lang="en-GB" smtClean="0"/>
              <a:t>15/02/2016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E34C3BC-51F6-44C6-B1FD-19D9E5A2BD60}" type="slidenum">
              <a:rPr lang="en-GB" smtClean="0"/>
              <a:t>‹Nr.›</a:t>
            </a:fld>
            <a:endParaRPr lang="en-GB"/>
          </a:p>
        </p:txBody>
      </p:sp>
    </p:spTree>
    <p:extLst>
      <p:ext uri="{BB962C8B-B14F-4D97-AF65-F5344CB8AC3E}">
        <p14:creationId xmlns:p14="http://schemas.microsoft.com/office/powerpoint/2010/main" val="1679419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54D48AA-C993-4574-86E1-19DCEE35A204}" type="datetimeFigureOut">
              <a:rPr lang="en-GB" smtClean="0"/>
              <a:t>15/02/2016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E34C3BC-51F6-44C6-B1FD-19D9E5A2BD60}" type="slidenum">
              <a:rPr lang="en-GB" smtClean="0"/>
              <a:t>‹Nr.›</a:t>
            </a:fld>
            <a:endParaRPr lang="en-GB"/>
          </a:p>
        </p:txBody>
      </p:sp>
    </p:spTree>
    <p:extLst>
      <p:ext uri="{BB962C8B-B14F-4D97-AF65-F5344CB8AC3E}">
        <p14:creationId xmlns:p14="http://schemas.microsoft.com/office/powerpoint/2010/main" val="1530430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4D48AA-C993-4574-86E1-19DCEE35A204}" type="datetimeFigureOut">
              <a:rPr lang="en-GB" smtClean="0"/>
              <a:t>15/02/2016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E34C3BC-51F6-44C6-B1FD-19D9E5A2BD60}" type="slidenum">
              <a:rPr lang="en-GB" smtClean="0"/>
              <a:t>‹Nr.›</a:t>
            </a:fld>
            <a:endParaRPr lang="en-GB"/>
          </a:p>
        </p:txBody>
      </p:sp>
    </p:spTree>
    <p:extLst>
      <p:ext uri="{BB962C8B-B14F-4D97-AF65-F5344CB8AC3E}">
        <p14:creationId xmlns:p14="http://schemas.microsoft.com/office/powerpoint/2010/main" val="681010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4D48AA-C993-4574-86E1-19DCEE35A204}" type="datetimeFigureOut">
              <a:rPr lang="en-GB" smtClean="0"/>
              <a:t>15/02/2016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34C3BC-51F6-44C6-B1FD-19D9E5A2BD60}" type="slidenum">
              <a:rPr lang="en-GB" smtClean="0"/>
              <a:t>‹Nr.›</a:t>
            </a:fld>
            <a:endParaRPr lang="en-GB"/>
          </a:p>
        </p:txBody>
      </p:sp>
    </p:spTree>
    <p:extLst>
      <p:ext uri="{BB962C8B-B14F-4D97-AF65-F5344CB8AC3E}">
        <p14:creationId xmlns:p14="http://schemas.microsoft.com/office/powerpoint/2010/main" val="1390516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4D48AA-C993-4574-86E1-19DCEE35A204}" type="datetimeFigureOut">
              <a:rPr lang="en-GB" smtClean="0"/>
              <a:t>15/02/2016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34C3BC-51F6-44C6-B1FD-19D9E5A2BD60}" type="slidenum">
              <a:rPr lang="en-GB" smtClean="0"/>
              <a:t>‹Nr.›</a:t>
            </a:fld>
            <a:endParaRPr lang="en-GB"/>
          </a:p>
        </p:txBody>
      </p:sp>
    </p:spTree>
    <p:extLst>
      <p:ext uri="{BB962C8B-B14F-4D97-AF65-F5344CB8AC3E}">
        <p14:creationId xmlns:p14="http://schemas.microsoft.com/office/powerpoint/2010/main" val="1649854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10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4D48AA-C993-4574-86E1-19DCEE35A204}" type="datetimeFigureOut">
              <a:rPr lang="en-GB" smtClean="0"/>
              <a:t>15/02/2016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34C3BC-51F6-44C6-B1FD-19D9E5A2BD60}" type="slidenum">
              <a:rPr lang="en-GB" smtClean="0"/>
              <a:t>‹Nr.›</a:t>
            </a:fld>
            <a:endParaRPr lang="en-GB"/>
          </a:p>
        </p:txBody>
      </p:sp>
    </p:spTree>
    <p:extLst>
      <p:ext uri="{BB962C8B-B14F-4D97-AF65-F5344CB8AC3E}">
        <p14:creationId xmlns:p14="http://schemas.microsoft.com/office/powerpoint/2010/main" val="87364823"/>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GIF"/></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1.jpeg"/><Relationship Id="rId7" Type="http://schemas.openxmlformats.org/officeDocument/2006/relationships/image" Target="../media/image19.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2117725"/>
            <a:ext cx="10515600" cy="1325563"/>
          </a:xfrm>
        </p:spPr>
        <p:txBody>
          <a:bodyPr>
            <a:noAutofit/>
          </a:bodyPr>
          <a:lstStyle/>
          <a:p>
            <a:pPr algn="ctr"/>
            <a:r>
              <a:rPr lang="en-GB" b="1" dirty="0" smtClean="0">
                <a:latin typeface="Humanst521 BT" panose="020B0602020204020204" pitchFamily="34" charset="0"/>
              </a:rPr>
              <a:t/>
            </a:r>
            <a:br>
              <a:rPr lang="en-GB" b="1" dirty="0" smtClean="0">
                <a:latin typeface="Humanst521 BT" panose="020B0602020204020204" pitchFamily="34" charset="0"/>
              </a:rPr>
            </a:br>
            <a:r>
              <a:rPr lang="en-GB" b="1" dirty="0" smtClean="0">
                <a:latin typeface="Humanst521 BT" panose="020B0602020204020204" pitchFamily="34" charset="0"/>
              </a:rPr>
              <a:t/>
            </a:r>
            <a:br>
              <a:rPr lang="en-GB" b="1" dirty="0" smtClean="0">
                <a:latin typeface="Humanst521 BT" panose="020B0602020204020204" pitchFamily="34" charset="0"/>
              </a:rPr>
            </a:br>
            <a:r>
              <a:rPr lang="en-GB" sz="3600" b="1" dirty="0" smtClean="0">
                <a:latin typeface="Humanst521 BT" panose="020B0602020204020204" pitchFamily="34" charset="0"/>
              </a:rPr>
              <a:t>"</a:t>
            </a:r>
            <a:r>
              <a:rPr lang="en-GB" sz="3600" b="1" dirty="0">
                <a:latin typeface="Humanst521 BT" panose="020B0602020204020204" pitchFamily="34" charset="0"/>
              </a:rPr>
              <a:t>El </a:t>
            </a:r>
            <a:r>
              <a:rPr lang="en-GB" sz="3600" b="1" dirty="0" err="1">
                <a:latin typeface="Humanst521 BT" panose="020B0602020204020204" pitchFamily="34" charset="0"/>
              </a:rPr>
              <a:t>cambio</a:t>
            </a:r>
            <a:r>
              <a:rPr lang="en-GB" sz="3600" b="1" dirty="0">
                <a:latin typeface="Humanst521 BT" panose="020B0602020204020204" pitchFamily="34" charset="0"/>
              </a:rPr>
              <a:t> </a:t>
            </a:r>
            <a:r>
              <a:rPr lang="en-GB" sz="3600" b="1" dirty="0" err="1">
                <a:latin typeface="Humanst521 BT" panose="020B0602020204020204" pitchFamily="34" charset="0"/>
              </a:rPr>
              <a:t>climático</a:t>
            </a:r>
            <a:r>
              <a:rPr lang="en-GB" sz="3600" b="1" dirty="0">
                <a:latin typeface="Humanst521 BT" panose="020B0602020204020204" pitchFamily="34" charset="0"/>
              </a:rPr>
              <a:t>"</a:t>
            </a:r>
            <a:r>
              <a:rPr lang="en-GB" sz="3600" dirty="0">
                <a:latin typeface="Humanst521 BT" panose="020B0602020204020204" pitchFamily="34" charset="0"/>
              </a:rPr>
              <a:t> </a:t>
            </a:r>
            <a:r>
              <a:rPr lang="en-GB" sz="3600" dirty="0" smtClean="0">
                <a:latin typeface="Humanst521 BT" panose="020B0602020204020204" pitchFamily="34" charset="0"/>
              </a:rPr>
              <a:t/>
            </a:r>
            <a:br>
              <a:rPr lang="en-GB" sz="3600" dirty="0" smtClean="0">
                <a:latin typeface="Humanst521 BT" panose="020B0602020204020204" pitchFamily="34" charset="0"/>
              </a:rPr>
            </a:br>
            <a:r>
              <a:rPr lang="en-GB" sz="3600" dirty="0" smtClean="0">
                <a:latin typeface="Humanst521 BT" panose="020B0602020204020204" pitchFamily="34" charset="0"/>
              </a:rPr>
              <a:t/>
            </a:r>
            <a:br>
              <a:rPr lang="en-GB" sz="3600" dirty="0" smtClean="0">
                <a:latin typeface="Humanst521 BT" panose="020B0602020204020204" pitchFamily="34" charset="0"/>
              </a:rPr>
            </a:br>
            <a:r>
              <a:rPr lang="en-GB" sz="3600" dirty="0" smtClean="0">
                <a:latin typeface="Humanst521 BT" panose="020B0602020204020204" pitchFamily="34" charset="0"/>
              </a:rPr>
              <a:t>Spanish scheme of work </a:t>
            </a:r>
            <a:br>
              <a:rPr lang="en-GB" sz="3600" dirty="0" smtClean="0">
                <a:latin typeface="Humanst521 BT" panose="020B0602020204020204" pitchFamily="34" charset="0"/>
              </a:rPr>
            </a:br>
            <a:r>
              <a:rPr lang="en-GB" sz="3600" dirty="0">
                <a:latin typeface="Humanst521 BT" panose="020B0602020204020204" pitchFamily="34" charset="0"/>
              </a:rPr>
              <a:t/>
            </a:r>
            <a:br>
              <a:rPr lang="en-GB" sz="3600" dirty="0">
                <a:latin typeface="Humanst521 BT" panose="020B0602020204020204" pitchFamily="34" charset="0"/>
              </a:rPr>
            </a:br>
            <a:r>
              <a:rPr lang="en-GB" sz="3600" b="1" u="sng" dirty="0" smtClean="0">
                <a:latin typeface="Humanst521 BT" panose="020B0602020204020204" pitchFamily="34" charset="0"/>
              </a:rPr>
              <a:t>Lesson 1</a:t>
            </a:r>
            <a:endParaRPr lang="en-GB" sz="3600" b="1" u="sng" dirty="0">
              <a:latin typeface="Humanst521 BT" panose="020B0602020204020204" pitchFamily="34" charset="0"/>
            </a:endParaRPr>
          </a:p>
        </p:txBody>
      </p:sp>
      <p:pic>
        <p:nvPicPr>
          <p:cNvPr id="3" name="Picture 2" descr="https://lh3.googleusercontent.com/-H3ARMjjUXF4/AAAAAAAAAAI/AAAAAAAAABA/B_-wS6U3tnw/phot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957" y="549318"/>
            <a:ext cx="1279743" cy="1266691"/>
          </a:xfrm>
          <a:prstGeom prst="rect">
            <a:avLst/>
          </a:prstGeom>
          <a:noFill/>
          <a:ln>
            <a:no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701" y="549318"/>
            <a:ext cx="2085304" cy="1039612"/>
          </a:xfrm>
          <a:prstGeom prst="rect">
            <a:avLst/>
          </a:prstGeom>
        </p:spPr>
      </p:pic>
      <p:sp>
        <p:nvSpPr>
          <p:cNvPr id="6" name="TextBox 5"/>
          <p:cNvSpPr txBox="1"/>
          <p:nvPr/>
        </p:nvSpPr>
        <p:spPr>
          <a:xfrm>
            <a:off x="6946899" y="1617406"/>
            <a:ext cx="4241795" cy="276999"/>
          </a:xfrm>
          <a:prstGeom prst="rect">
            <a:avLst/>
          </a:prstGeom>
          <a:noFill/>
        </p:spPr>
        <p:txBody>
          <a:bodyPr wrap="square" rtlCol="0">
            <a:spAutoFit/>
          </a:bodyPr>
          <a:lstStyle/>
          <a:p>
            <a:r>
              <a:rPr lang="en-GB" sz="1200" dirty="0" smtClean="0">
                <a:latin typeface="Humanst521 BT" panose="020B0602020204020204" pitchFamily="34" charset="0"/>
              </a:rPr>
              <a:t>Educating across West Yorkshire for a just and sustainable world</a:t>
            </a:r>
            <a:endParaRPr lang="en-GB" sz="1200" dirty="0">
              <a:latin typeface="Humanst521 BT" panose="020B060202020402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4545" y="549318"/>
            <a:ext cx="2857500" cy="8382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6267" y="5084862"/>
            <a:ext cx="1796133" cy="1201638"/>
          </a:xfrm>
          <a:prstGeom prst="rect">
            <a:avLst/>
          </a:prstGeom>
        </p:spPr>
      </p:pic>
      <p:sp>
        <p:nvSpPr>
          <p:cNvPr id="5" name="Rectangle 4"/>
          <p:cNvSpPr/>
          <p:nvPr/>
        </p:nvSpPr>
        <p:spPr>
          <a:xfrm>
            <a:off x="3962400" y="5084862"/>
            <a:ext cx="6096000" cy="954107"/>
          </a:xfrm>
          <a:prstGeom prst="rect">
            <a:avLst/>
          </a:prstGeom>
        </p:spPr>
        <p:txBody>
          <a:bodyPr>
            <a:spAutoFit/>
          </a:bodyPr>
          <a:lstStyle/>
          <a:p>
            <a:r>
              <a:rPr lang="en-GB" sz="1400" dirty="0"/>
              <a:t>The project ‘Global Fairness: Schools as Agents of Change’ has been funded with support from the European Commission. The contents of these actions are the sole responsibility of the contractor and can in no way be taken to reflect the views of the European Union. </a:t>
            </a:r>
          </a:p>
        </p:txBody>
      </p:sp>
    </p:spTree>
    <p:extLst>
      <p:ext uri="{BB962C8B-B14F-4D97-AF65-F5344CB8AC3E}">
        <p14:creationId xmlns:p14="http://schemas.microsoft.com/office/powerpoint/2010/main" val="2066002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2117725"/>
            <a:ext cx="10515600" cy="1325563"/>
          </a:xfrm>
        </p:spPr>
        <p:txBody>
          <a:bodyPr>
            <a:noAutofit/>
          </a:bodyPr>
          <a:lstStyle/>
          <a:p>
            <a:pPr algn="ctr"/>
            <a:r>
              <a:rPr lang="en-GB" b="1" dirty="0" smtClean="0">
                <a:latin typeface="Humanst521 BT" panose="020B0602020204020204" pitchFamily="34" charset="0"/>
              </a:rPr>
              <a:t/>
            </a:r>
            <a:br>
              <a:rPr lang="en-GB" b="1" dirty="0" smtClean="0">
                <a:latin typeface="Humanst521 BT" panose="020B0602020204020204" pitchFamily="34" charset="0"/>
              </a:rPr>
            </a:br>
            <a:r>
              <a:rPr lang="en-GB" b="1" dirty="0" smtClean="0">
                <a:latin typeface="Humanst521 BT" panose="020B0602020204020204" pitchFamily="34" charset="0"/>
              </a:rPr>
              <a:t/>
            </a:r>
            <a:br>
              <a:rPr lang="en-GB" b="1" dirty="0" smtClean="0">
                <a:latin typeface="Humanst521 BT" panose="020B0602020204020204" pitchFamily="34" charset="0"/>
              </a:rPr>
            </a:br>
            <a:r>
              <a:rPr lang="en-GB" sz="3600" b="1" dirty="0" smtClean="0">
                <a:latin typeface="Humanst521 BT" panose="020B0602020204020204" pitchFamily="34" charset="0"/>
              </a:rPr>
              <a:t>"</a:t>
            </a:r>
            <a:r>
              <a:rPr lang="en-GB" sz="3600" b="1" dirty="0">
                <a:latin typeface="Humanst521 BT" panose="020B0602020204020204" pitchFamily="34" charset="0"/>
              </a:rPr>
              <a:t>El </a:t>
            </a:r>
            <a:r>
              <a:rPr lang="en-GB" sz="3600" b="1" dirty="0" err="1">
                <a:latin typeface="Humanst521 BT" panose="020B0602020204020204" pitchFamily="34" charset="0"/>
              </a:rPr>
              <a:t>cambio</a:t>
            </a:r>
            <a:r>
              <a:rPr lang="en-GB" sz="3600" b="1" dirty="0">
                <a:latin typeface="Humanst521 BT" panose="020B0602020204020204" pitchFamily="34" charset="0"/>
              </a:rPr>
              <a:t> </a:t>
            </a:r>
            <a:r>
              <a:rPr lang="en-GB" sz="3600" b="1" dirty="0" err="1">
                <a:latin typeface="Humanst521 BT" panose="020B0602020204020204" pitchFamily="34" charset="0"/>
              </a:rPr>
              <a:t>climático</a:t>
            </a:r>
            <a:r>
              <a:rPr lang="en-GB" sz="3600" b="1" dirty="0">
                <a:latin typeface="Humanst521 BT" panose="020B0602020204020204" pitchFamily="34" charset="0"/>
              </a:rPr>
              <a:t>"</a:t>
            </a:r>
            <a:r>
              <a:rPr lang="en-GB" sz="3600" dirty="0">
                <a:latin typeface="Humanst521 BT" panose="020B0602020204020204" pitchFamily="34" charset="0"/>
              </a:rPr>
              <a:t> </a:t>
            </a:r>
            <a:r>
              <a:rPr lang="en-GB" sz="3600" dirty="0" smtClean="0">
                <a:latin typeface="Humanst521 BT" panose="020B0602020204020204" pitchFamily="34" charset="0"/>
              </a:rPr>
              <a:t/>
            </a:r>
            <a:br>
              <a:rPr lang="en-GB" sz="3600" dirty="0" smtClean="0">
                <a:latin typeface="Humanst521 BT" panose="020B0602020204020204" pitchFamily="34" charset="0"/>
              </a:rPr>
            </a:br>
            <a:r>
              <a:rPr lang="en-GB" sz="3600" dirty="0" smtClean="0">
                <a:latin typeface="Humanst521 BT" panose="020B0602020204020204" pitchFamily="34" charset="0"/>
              </a:rPr>
              <a:t/>
            </a:r>
            <a:br>
              <a:rPr lang="en-GB" sz="3600" dirty="0" smtClean="0">
                <a:latin typeface="Humanst521 BT" panose="020B0602020204020204" pitchFamily="34" charset="0"/>
              </a:rPr>
            </a:br>
            <a:r>
              <a:rPr lang="en-GB" sz="3600" dirty="0" smtClean="0">
                <a:latin typeface="Humanst521 BT" panose="020B0602020204020204" pitchFamily="34" charset="0"/>
              </a:rPr>
              <a:t>Spanish scheme of work </a:t>
            </a:r>
            <a:br>
              <a:rPr lang="en-GB" sz="3600" dirty="0" smtClean="0">
                <a:latin typeface="Humanst521 BT" panose="020B0602020204020204" pitchFamily="34" charset="0"/>
              </a:rPr>
            </a:br>
            <a:r>
              <a:rPr lang="en-GB" sz="3600" dirty="0">
                <a:latin typeface="Humanst521 BT" panose="020B0602020204020204" pitchFamily="34" charset="0"/>
              </a:rPr>
              <a:t/>
            </a:r>
            <a:br>
              <a:rPr lang="en-GB" sz="3600" dirty="0">
                <a:latin typeface="Humanst521 BT" panose="020B0602020204020204" pitchFamily="34" charset="0"/>
              </a:rPr>
            </a:br>
            <a:r>
              <a:rPr lang="en-GB" sz="3600" b="1" u="sng" dirty="0" smtClean="0">
                <a:latin typeface="Humanst521 BT" panose="020B0602020204020204" pitchFamily="34" charset="0"/>
              </a:rPr>
              <a:t>Lesson </a:t>
            </a:r>
            <a:r>
              <a:rPr lang="en-GB" sz="3600" b="1" u="sng" dirty="0">
                <a:latin typeface="Humanst521 BT" panose="020B0602020204020204" pitchFamily="34" charset="0"/>
              </a:rPr>
              <a:t>2</a:t>
            </a:r>
          </a:p>
        </p:txBody>
      </p:sp>
      <p:pic>
        <p:nvPicPr>
          <p:cNvPr id="3" name="Picture 2" descr="https://lh3.googleusercontent.com/-H3ARMjjUXF4/AAAAAAAAAAI/AAAAAAAAABA/B_-wS6U3tnw/phot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957" y="549318"/>
            <a:ext cx="1279743" cy="1266691"/>
          </a:xfrm>
          <a:prstGeom prst="rect">
            <a:avLst/>
          </a:prstGeom>
          <a:noFill/>
          <a:ln>
            <a:no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701" y="549318"/>
            <a:ext cx="2085304" cy="1039612"/>
          </a:xfrm>
          <a:prstGeom prst="rect">
            <a:avLst/>
          </a:prstGeom>
        </p:spPr>
      </p:pic>
      <p:sp>
        <p:nvSpPr>
          <p:cNvPr id="6" name="TextBox 5"/>
          <p:cNvSpPr txBox="1"/>
          <p:nvPr/>
        </p:nvSpPr>
        <p:spPr>
          <a:xfrm>
            <a:off x="6946899" y="1617406"/>
            <a:ext cx="4241795" cy="276999"/>
          </a:xfrm>
          <a:prstGeom prst="rect">
            <a:avLst/>
          </a:prstGeom>
          <a:noFill/>
        </p:spPr>
        <p:txBody>
          <a:bodyPr wrap="square" rtlCol="0">
            <a:spAutoFit/>
          </a:bodyPr>
          <a:lstStyle/>
          <a:p>
            <a:r>
              <a:rPr lang="en-GB" sz="1200" dirty="0" smtClean="0">
                <a:latin typeface="Humanst521 BT" panose="020B0602020204020204" pitchFamily="34" charset="0"/>
              </a:rPr>
              <a:t>Educating across West Yorkshire for a just and sustainable world</a:t>
            </a:r>
            <a:endParaRPr lang="en-GB" sz="1200" dirty="0">
              <a:latin typeface="Humanst521 BT" panose="020B060202020402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4545" y="549318"/>
            <a:ext cx="2857500" cy="8382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6267" y="5084862"/>
            <a:ext cx="1796133" cy="1201638"/>
          </a:xfrm>
          <a:prstGeom prst="rect">
            <a:avLst/>
          </a:prstGeom>
        </p:spPr>
      </p:pic>
      <p:sp>
        <p:nvSpPr>
          <p:cNvPr id="5" name="Rectangle 4"/>
          <p:cNvSpPr/>
          <p:nvPr/>
        </p:nvSpPr>
        <p:spPr>
          <a:xfrm>
            <a:off x="3962400" y="5084862"/>
            <a:ext cx="6096000" cy="954107"/>
          </a:xfrm>
          <a:prstGeom prst="rect">
            <a:avLst/>
          </a:prstGeom>
        </p:spPr>
        <p:txBody>
          <a:bodyPr>
            <a:spAutoFit/>
          </a:bodyPr>
          <a:lstStyle/>
          <a:p>
            <a:r>
              <a:rPr lang="en-GB" sz="1400" dirty="0"/>
              <a:t>The project ‘Global Fairness: Schools as Agents of Change’ has been funded with support from the European Commission. The contents of these actions are the sole responsibility of the contractor and can in no way be taken to reflect the views of the European Union. </a:t>
            </a:r>
          </a:p>
        </p:txBody>
      </p:sp>
    </p:spTree>
    <p:extLst>
      <p:ext uri="{BB962C8B-B14F-4D97-AF65-F5344CB8AC3E}">
        <p14:creationId xmlns:p14="http://schemas.microsoft.com/office/powerpoint/2010/main" val="126211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800" b="1" u="sng" dirty="0" smtClean="0">
                <a:latin typeface="Humanst521 BT" panose="020B0602020204020204" pitchFamily="34" charset="0"/>
              </a:rPr>
              <a:t>Lesson 2</a:t>
            </a:r>
            <a:endParaRPr lang="en-GB" sz="4800" b="1" u="sng" dirty="0">
              <a:latin typeface="Humanst521 BT" panose="020B0602020204020204" pitchFamily="34" charset="0"/>
            </a:endParaRPr>
          </a:p>
        </p:txBody>
      </p:sp>
      <p:sp>
        <p:nvSpPr>
          <p:cNvPr id="3" name="Content Placeholder 2"/>
          <p:cNvSpPr>
            <a:spLocks noGrp="1"/>
          </p:cNvSpPr>
          <p:nvPr>
            <p:ph idx="1"/>
          </p:nvPr>
        </p:nvSpPr>
        <p:spPr>
          <a:xfrm>
            <a:off x="406400" y="1825625"/>
            <a:ext cx="10947400" cy="4351338"/>
          </a:xfrm>
        </p:spPr>
        <p:txBody>
          <a:bodyPr>
            <a:normAutofit/>
          </a:bodyPr>
          <a:lstStyle/>
          <a:p>
            <a:r>
              <a:rPr lang="en-GB" sz="3600" b="1" dirty="0" smtClean="0">
                <a:latin typeface="Humanst521 BT" panose="020B0602020204020204" pitchFamily="34" charset="0"/>
              </a:rPr>
              <a:t>Learning outcomes: </a:t>
            </a:r>
          </a:p>
          <a:p>
            <a:pPr marL="514350" indent="-514350">
              <a:buAutoNum type="arabicParenR"/>
            </a:pPr>
            <a:r>
              <a:rPr lang="en-GB" sz="3600" dirty="0" smtClean="0">
                <a:latin typeface="Humanst521 BT" panose="020B0602020204020204" pitchFamily="34" charset="0"/>
              </a:rPr>
              <a:t>To consolidate new vocabulary </a:t>
            </a:r>
            <a:endParaRPr lang="en-GB" sz="3600" dirty="0">
              <a:latin typeface="Humanst521 BT" panose="020B0602020204020204" pitchFamily="34" charset="0"/>
            </a:endParaRPr>
          </a:p>
          <a:p>
            <a:pPr marL="514350" indent="-514350">
              <a:buAutoNum type="arabicParenR"/>
            </a:pPr>
            <a:r>
              <a:rPr lang="en-GB" sz="3600" dirty="0" smtClean="0">
                <a:latin typeface="Humanst521 BT" panose="020B0602020204020204" pitchFamily="34" charset="0"/>
              </a:rPr>
              <a:t>To recognise relationships between the social and environmental impacts of climate change</a:t>
            </a:r>
          </a:p>
          <a:p>
            <a:endParaRPr lang="en-GB" sz="3600" b="1" dirty="0" smtClean="0">
              <a:latin typeface="Humanst521 BT" panose="020B0602020204020204" pitchFamily="34" charset="0"/>
            </a:endParaRPr>
          </a:p>
          <a:p>
            <a:r>
              <a:rPr lang="en-GB" sz="3600" b="1" dirty="0" smtClean="0">
                <a:latin typeface="Humanst521 BT" panose="020B0602020204020204" pitchFamily="34" charset="0"/>
              </a:rPr>
              <a:t>Lesson objective</a:t>
            </a:r>
            <a:r>
              <a:rPr lang="en-GB" sz="3600" dirty="0" smtClean="0">
                <a:latin typeface="Humanst521 BT" panose="020B0602020204020204" pitchFamily="34" charset="0"/>
              </a:rPr>
              <a:t>: To create a mind map</a:t>
            </a:r>
          </a:p>
        </p:txBody>
      </p:sp>
      <p:pic>
        <p:nvPicPr>
          <p:cNvPr id="4098" name="Picture 2" descr="http://www.mindmaps.moonfruit.com/download/i/mark_dl/u/4006044775/4525290238/Colour_Book_Mind_Map_Templat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94487" y="4102100"/>
            <a:ext cx="3405438" cy="27559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9942614" y="4656102"/>
            <a:ext cx="909184" cy="823948"/>
          </a:xfrm>
          <a:prstGeom prst="rect">
            <a:avLst/>
          </a:prstGeom>
        </p:spPr>
      </p:pic>
    </p:spTree>
    <p:extLst>
      <p:ext uri="{BB962C8B-B14F-4D97-AF65-F5344CB8AC3E}">
        <p14:creationId xmlns:p14="http://schemas.microsoft.com/office/powerpoint/2010/main" val="4011832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latin typeface="Humanst521 BT" panose="020B0602020204020204" pitchFamily="34" charset="0"/>
              </a:rPr>
              <a:t>Starter activity</a:t>
            </a:r>
            <a:endParaRPr lang="en-GB" b="1" u="sng" dirty="0">
              <a:latin typeface="Humanst521 BT" panose="020B0602020204020204" pitchFamily="34" charset="0"/>
            </a:endParaRPr>
          </a:p>
        </p:txBody>
      </p:sp>
      <p:sp>
        <p:nvSpPr>
          <p:cNvPr id="3" name="Content Placeholder 2"/>
          <p:cNvSpPr>
            <a:spLocks noGrp="1"/>
          </p:cNvSpPr>
          <p:nvPr>
            <p:ph idx="1"/>
          </p:nvPr>
        </p:nvSpPr>
        <p:spPr>
          <a:xfrm>
            <a:off x="838200" y="1825625"/>
            <a:ext cx="5130800" cy="4351338"/>
          </a:xfrm>
        </p:spPr>
        <p:txBody>
          <a:bodyPr>
            <a:normAutofit/>
          </a:bodyPr>
          <a:lstStyle/>
          <a:p>
            <a:pPr marL="0" indent="0">
              <a:buNone/>
            </a:pPr>
            <a:endParaRPr lang="en-GB" dirty="0"/>
          </a:p>
          <a:p>
            <a:pPr marL="0" indent="0">
              <a:buNone/>
            </a:pPr>
            <a:r>
              <a:rPr lang="en-GB" sz="4800" b="1" dirty="0" smtClean="0">
                <a:latin typeface="Humanst521 BT" panose="020B0602020204020204" pitchFamily="34" charset="0"/>
              </a:rPr>
              <a:t>Task: </a:t>
            </a:r>
            <a:r>
              <a:rPr lang="en-GB" sz="4400" dirty="0" smtClean="0">
                <a:latin typeface="Humanst521 BT" panose="020B0602020204020204" pitchFamily="34" charset="0"/>
              </a:rPr>
              <a:t>Play a memory game (e.g. pairs) with the cards from last lesson</a:t>
            </a:r>
            <a:endParaRPr lang="en-GB" sz="4400" dirty="0">
              <a:latin typeface="Humanst521 BT" panose="020B0602020204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7963" y="1622425"/>
            <a:ext cx="4791075" cy="47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0940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err="1" smtClean="0">
                <a:latin typeface="Humanst521 BT" panose="020B0602020204020204" pitchFamily="34" charset="0"/>
              </a:rPr>
              <a:t>Tarea</a:t>
            </a:r>
            <a:r>
              <a:rPr lang="en-GB" b="1" u="sng" dirty="0" smtClean="0">
                <a:latin typeface="Humanst521 BT" panose="020B0602020204020204" pitchFamily="34" charset="0"/>
              </a:rPr>
              <a:t> / Task: Create a mind map</a:t>
            </a:r>
            <a:endParaRPr lang="en-GB" b="1" u="sng" dirty="0">
              <a:latin typeface="Humanst521 BT" panose="020B0602020204020204" pitchFamily="34" charset="0"/>
            </a:endParaRPr>
          </a:p>
        </p:txBody>
      </p:sp>
      <p:sp>
        <p:nvSpPr>
          <p:cNvPr id="3" name="Content Placeholder 2"/>
          <p:cNvSpPr>
            <a:spLocks noGrp="1"/>
          </p:cNvSpPr>
          <p:nvPr>
            <p:ph idx="1"/>
          </p:nvPr>
        </p:nvSpPr>
        <p:spPr>
          <a:xfrm>
            <a:off x="317500" y="1711324"/>
            <a:ext cx="10515600" cy="4754789"/>
          </a:xfrm>
        </p:spPr>
        <p:txBody>
          <a:bodyPr>
            <a:normAutofit fontScale="77500" lnSpcReduction="20000"/>
          </a:bodyPr>
          <a:lstStyle/>
          <a:p>
            <a:pPr marL="0" indent="0">
              <a:buNone/>
            </a:pPr>
            <a:r>
              <a:rPr lang="en-GB" sz="3600" b="1" dirty="0" smtClean="0">
                <a:latin typeface="Humanst521 BT" panose="020B0602020204020204" pitchFamily="34" charset="0"/>
              </a:rPr>
              <a:t>Instructions:</a:t>
            </a:r>
          </a:p>
          <a:p>
            <a:r>
              <a:rPr lang="en-GB" sz="3400" dirty="0" smtClean="0">
                <a:latin typeface="Humanst521 BT" panose="020B0602020204020204" pitchFamily="34" charset="0"/>
              </a:rPr>
              <a:t>Take turns to choose a Spanish term and stick it onto the mind map</a:t>
            </a:r>
          </a:p>
          <a:p>
            <a:endParaRPr lang="en-GB" sz="3400" dirty="0">
              <a:latin typeface="Humanst521 BT" panose="020B0602020204020204" pitchFamily="34" charset="0"/>
            </a:endParaRPr>
          </a:p>
          <a:p>
            <a:r>
              <a:rPr lang="en-GB" sz="3400" b="1" dirty="0" smtClean="0">
                <a:latin typeface="Humanst521 BT" panose="020B0602020204020204" pitchFamily="34" charset="0"/>
              </a:rPr>
              <a:t>Draw lines </a:t>
            </a:r>
            <a:r>
              <a:rPr lang="en-GB" sz="3400" dirty="0" smtClean="0">
                <a:latin typeface="Humanst521 BT" panose="020B0602020204020204" pitchFamily="34" charset="0"/>
              </a:rPr>
              <a:t>between different terms to show the relationships between the </a:t>
            </a:r>
            <a:r>
              <a:rPr lang="en-GB" sz="3400" dirty="0">
                <a:latin typeface="Humanst521 BT" panose="020B0602020204020204" pitchFamily="34" charset="0"/>
              </a:rPr>
              <a:t>different social and environmental impacts of climate </a:t>
            </a:r>
            <a:r>
              <a:rPr lang="en-GB" sz="3400" dirty="0" smtClean="0">
                <a:latin typeface="Humanst521 BT" panose="020B0602020204020204" pitchFamily="34" charset="0"/>
              </a:rPr>
              <a:t>change </a:t>
            </a:r>
          </a:p>
          <a:p>
            <a:endParaRPr lang="en-GB" sz="3400" dirty="0">
              <a:latin typeface="Humanst521 BT" panose="020B0602020204020204" pitchFamily="34" charset="0"/>
            </a:endParaRPr>
          </a:p>
          <a:p>
            <a:r>
              <a:rPr lang="en-GB" sz="3400" dirty="0" smtClean="0">
                <a:latin typeface="Humanst521 BT" panose="020B0602020204020204" pitchFamily="34" charset="0"/>
              </a:rPr>
              <a:t>Using the new vocabulary and the help box </a:t>
            </a:r>
            <a:r>
              <a:rPr lang="en-GB" sz="3400" b="1" dirty="0" smtClean="0">
                <a:latin typeface="Humanst521 BT" panose="020B0602020204020204" pitchFamily="34" charset="0"/>
              </a:rPr>
              <a:t>annotate</a:t>
            </a:r>
            <a:r>
              <a:rPr lang="en-GB" sz="3400" dirty="0" smtClean="0">
                <a:latin typeface="Humanst521 BT" panose="020B0602020204020204" pitchFamily="34" charset="0"/>
              </a:rPr>
              <a:t> your mind map to explain the relationships</a:t>
            </a:r>
            <a:endParaRPr lang="en-GB" sz="3400" dirty="0">
              <a:latin typeface="Humanst521 BT" panose="020B0602020204020204" pitchFamily="34" charset="0"/>
            </a:endParaRPr>
          </a:p>
          <a:p>
            <a:endParaRPr lang="en-GB" sz="3400" dirty="0" smtClean="0">
              <a:latin typeface="Humanst521 BT" panose="020B0602020204020204" pitchFamily="34" charset="0"/>
            </a:endParaRPr>
          </a:p>
          <a:p>
            <a:r>
              <a:rPr lang="en-GB" sz="3400" b="1" dirty="0" smtClean="0">
                <a:latin typeface="Humanst521 BT" panose="020B0602020204020204" pitchFamily="34" charset="0"/>
              </a:rPr>
              <a:t>Remember to speak lots of Spanish!</a:t>
            </a:r>
            <a:endParaRPr lang="en-GB" sz="3400" b="1" dirty="0">
              <a:latin typeface="Humanst521 BT" panose="020B0602020204020204" pitchFamily="34" charset="0"/>
            </a:endParaRPr>
          </a:p>
          <a:p>
            <a:pPr marL="0" indent="0">
              <a:buNone/>
            </a:pPr>
            <a:r>
              <a:rPr lang="en-GB" b="1" dirty="0">
                <a:latin typeface="Humanst521 BT" panose="020B0602020204020204" pitchFamily="34" charset="0"/>
              </a:rPr>
              <a:t> </a:t>
            </a:r>
          </a:p>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1963" y="4891088"/>
            <a:ext cx="2581275"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63102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294922"/>
              </p:ext>
            </p:extLst>
          </p:nvPr>
        </p:nvGraphicFramePr>
        <p:xfrm>
          <a:off x="424543" y="163290"/>
          <a:ext cx="11315700" cy="6529610"/>
        </p:xfrm>
        <a:graphic>
          <a:graphicData uri="http://schemas.openxmlformats.org/drawingml/2006/table">
            <a:tbl>
              <a:tblPr firstRow="1" firstCol="1" bandRow="1">
                <a:tableStyleId>{5C22544A-7EE6-4342-B048-85BDC9FD1C3A}</a:tableStyleId>
              </a:tblPr>
              <a:tblGrid>
                <a:gridCol w="5657850"/>
                <a:gridCol w="5657850"/>
              </a:tblGrid>
              <a:tr h="800096">
                <a:tc gridSpan="2">
                  <a:txBody>
                    <a:bodyPr/>
                    <a:lstStyle/>
                    <a:p>
                      <a:pPr algn="ctr">
                        <a:lnSpc>
                          <a:spcPct val="115000"/>
                        </a:lnSpc>
                        <a:spcAft>
                          <a:spcPts val="1000"/>
                        </a:spcAft>
                      </a:pPr>
                      <a:r>
                        <a:rPr lang="es-ES" sz="2000" i="1" dirty="0">
                          <a:effectLst/>
                        </a:rPr>
                        <a:t>Así puedes indicar en español causas y consecuencias de un problema </a:t>
                      </a:r>
                      <a:r>
                        <a:rPr lang="es-ES" sz="2000" dirty="0" smtClean="0">
                          <a:effectLst/>
                        </a:rPr>
                        <a:t>/</a:t>
                      </a:r>
                    </a:p>
                    <a:p>
                      <a:pPr algn="ctr">
                        <a:lnSpc>
                          <a:spcPct val="115000"/>
                        </a:lnSpc>
                        <a:spcAft>
                          <a:spcPts val="1000"/>
                        </a:spcAft>
                      </a:pPr>
                      <a:r>
                        <a:rPr lang="en-GB" sz="2000" dirty="0" smtClean="0">
                          <a:solidFill>
                            <a:schemeClr val="tx1"/>
                          </a:solidFill>
                          <a:effectLst/>
                        </a:rPr>
                        <a:t>Indicate </a:t>
                      </a:r>
                      <a:r>
                        <a:rPr lang="en-GB" sz="2000" dirty="0">
                          <a:solidFill>
                            <a:schemeClr val="tx1"/>
                          </a:solidFill>
                          <a:effectLst/>
                        </a:rPr>
                        <a:t>the causes and consequences of a problem in Spanish</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r>
              <a:tr h="334217">
                <a:tc>
                  <a:txBody>
                    <a:bodyPr/>
                    <a:lstStyle/>
                    <a:p>
                      <a:pPr>
                        <a:lnSpc>
                          <a:spcPct val="115000"/>
                        </a:lnSpc>
                        <a:spcAft>
                          <a:spcPts val="1000"/>
                        </a:spcAft>
                      </a:pPr>
                      <a:r>
                        <a:rPr lang="de-DE" sz="2000" b="0" i="1">
                          <a:effectLst/>
                        </a:rPr>
                        <a:t>…es una consecuencia de…</a:t>
                      </a:r>
                      <a:endParaRPr lang="en-GB" sz="2000" b="0" i="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de-DE" sz="2000" dirty="0">
                          <a:effectLst/>
                        </a:rPr>
                        <a:t>...is a result of...</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4217">
                <a:tc>
                  <a:txBody>
                    <a:bodyPr/>
                    <a:lstStyle/>
                    <a:p>
                      <a:pPr>
                        <a:lnSpc>
                          <a:spcPct val="115000"/>
                        </a:lnSpc>
                        <a:spcAft>
                          <a:spcPts val="1000"/>
                        </a:spcAft>
                      </a:pPr>
                      <a:r>
                        <a:rPr lang="es-ES" sz="2000" b="0" i="1">
                          <a:effectLst/>
                        </a:rPr>
                        <a:t>…tiene varias consecuencias, por ejemplo…</a:t>
                      </a:r>
                      <a:endParaRPr lang="en-GB" sz="2000" b="0" i="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de-DE" sz="2000" dirty="0">
                          <a:effectLst/>
                        </a:rPr>
                        <a:t>...it has several consequences, for example.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4217">
                <a:tc>
                  <a:txBody>
                    <a:bodyPr/>
                    <a:lstStyle/>
                    <a:p>
                      <a:pPr>
                        <a:lnSpc>
                          <a:spcPct val="115000"/>
                        </a:lnSpc>
                        <a:spcAft>
                          <a:spcPts val="1000"/>
                        </a:spcAft>
                      </a:pPr>
                      <a:r>
                        <a:rPr lang="de-DE" sz="2000" b="0" i="1">
                          <a:effectLst/>
                        </a:rPr>
                        <a:t>...se debe a...</a:t>
                      </a:r>
                      <a:endParaRPr lang="en-GB" sz="2000" b="0" i="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de-DE" sz="2000" dirty="0">
                          <a:effectLst/>
                        </a:rPr>
                        <a:t>…is due to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4217">
                <a:tc>
                  <a:txBody>
                    <a:bodyPr/>
                    <a:lstStyle/>
                    <a:p>
                      <a:pPr>
                        <a:lnSpc>
                          <a:spcPct val="115000"/>
                        </a:lnSpc>
                        <a:spcAft>
                          <a:spcPts val="1000"/>
                        </a:spcAft>
                      </a:pPr>
                      <a:r>
                        <a:rPr lang="de-DE" sz="2000" b="0" i="1">
                          <a:effectLst/>
                        </a:rPr>
                        <a:t>…causa…</a:t>
                      </a:r>
                      <a:endParaRPr lang="en-GB" sz="2000" b="0" i="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de-DE" sz="2000" dirty="0">
                          <a:effectLst/>
                        </a:rPr>
                        <a:t>….cause…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4217">
                <a:tc>
                  <a:txBody>
                    <a:bodyPr/>
                    <a:lstStyle/>
                    <a:p>
                      <a:pPr>
                        <a:lnSpc>
                          <a:spcPct val="115000"/>
                        </a:lnSpc>
                        <a:spcAft>
                          <a:spcPts val="1000"/>
                        </a:spcAft>
                      </a:pPr>
                      <a:r>
                        <a:rPr lang="es-ES" sz="2000" b="0" i="1">
                          <a:effectLst/>
                        </a:rPr>
                        <a:t>…lleva a …   /  …da lugar a…</a:t>
                      </a:r>
                      <a:endParaRPr lang="en-GB" sz="2000" b="0" i="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de-DE" sz="2000" dirty="0">
                          <a:effectLst/>
                        </a:rPr>
                        <a:t>…it leads to / ...results in…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4217">
                <a:tc>
                  <a:txBody>
                    <a:bodyPr/>
                    <a:lstStyle/>
                    <a:p>
                      <a:pPr>
                        <a:lnSpc>
                          <a:spcPct val="115000"/>
                        </a:lnSpc>
                        <a:spcAft>
                          <a:spcPts val="1000"/>
                        </a:spcAft>
                      </a:pPr>
                      <a:r>
                        <a:rPr lang="es-ES" sz="2000" b="0" i="1">
                          <a:effectLst/>
                        </a:rPr>
                        <a:t>…también afecta a…</a:t>
                      </a:r>
                      <a:endParaRPr lang="en-GB" sz="2000" b="0" i="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s-ES" sz="2000" dirty="0">
                          <a:effectLst/>
                        </a:rPr>
                        <a:t>…</a:t>
                      </a:r>
                      <a:r>
                        <a:rPr lang="de-DE" sz="2000" dirty="0">
                          <a:effectLst/>
                        </a:rPr>
                        <a:t>it also affects…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4217">
                <a:tc>
                  <a:txBody>
                    <a:bodyPr/>
                    <a:lstStyle/>
                    <a:p>
                      <a:pPr>
                        <a:lnSpc>
                          <a:spcPct val="115000"/>
                        </a:lnSpc>
                        <a:spcAft>
                          <a:spcPts val="1000"/>
                        </a:spcAft>
                      </a:pPr>
                      <a:r>
                        <a:rPr lang="de-DE" sz="2000" b="0" i="1">
                          <a:effectLst/>
                        </a:rPr>
                        <a:t>…tiene que ver con…</a:t>
                      </a:r>
                      <a:endParaRPr lang="en-GB" sz="2000" b="0" i="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de-DE" sz="2000" dirty="0">
                          <a:effectLst/>
                        </a:rPr>
                        <a:t>...it is related to...</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4217">
                <a:tc>
                  <a:txBody>
                    <a:bodyPr/>
                    <a:lstStyle/>
                    <a:p>
                      <a:pPr>
                        <a:lnSpc>
                          <a:spcPct val="115000"/>
                        </a:lnSpc>
                        <a:spcAft>
                          <a:spcPts val="1000"/>
                        </a:spcAft>
                      </a:pPr>
                      <a:r>
                        <a:rPr lang="es-ES" sz="2000" b="0" i="1">
                          <a:effectLst/>
                        </a:rPr>
                        <a:t>…a causa de…/ debido a…/ </a:t>
                      </a:r>
                      <a:r>
                        <a:rPr lang="de-DE" sz="2000" b="0" i="1">
                          <a:effectLst/>
                        </a:rPr>
                        <a:t>por…</a:t>
                      </a:r>
                      <a:endParaRPr lang="en-GB" sz="2000" b="0" i="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de-DE" sz="2000" dirty="0">
                          <a:effectLst/>
                        </a:rPr>
                        <a:t>...because of.../due to...</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4217">
                <a:tc>
                  <a:txBody>
                    <a:bodyPr/>
                    <a:lstStyle/>
                    <a:p>
                      <a:pPr>
                        <a:lnSpc>
                          <a:spcPct val="115000"/>
                        </a:lnSpc>
                        <a:spcAft>
                          <a:spcPts val="1000"/>
                        </a:spcAft>
                      </a:pPr>
                      <a:r>
                        <a:rPr lang="de-DE" sz="2000" b="0" i="1" dirty="0">
                          <a:effectLst/>
                        </a:rPr>
                        <a:t>Otro efecto de… es…</a:t>
                      </a:r>
                      <a:endParaRPr lang="en-GB" sz="20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de-DE" sz="2000" dirty="0">
                          <a:effectLst/>
                        </a:rPr>
                        <a:t>Another effect of ...is...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46890">
                <a:tc gridSpan="2">
                  <a:txBody>
                    <a:bodyPr/>
                    <a:lstStyle/>
                    <a:p>
                      <a:pPr>
                        <a:lnSpc>
                          <a:spcPct val="115000"/>
                        </a:lnSpc>
                        <a:spcAft>
                          <a:spcPts val="1000"/>
                        </a:spcAft>
                      </a:pPr>
                      <a:r>
                        <a:rPr lang="es-ES" sz="2000" b="0" i="1" dirty="0">
                          <a:solidFill>
                            <a:schemeClr val="tx1"/>
                          </a:solidFill>
                          <a:effectLst/>
                        </a:rPr>
                        <a:t>Ejemplos: </a:t>
                      </a:r>
                      <a:r>
                        <a:rPr lang="es-ES" sz="2000" b="0" dirty="0">
                          <a:solidFill>
                            <a:schemeClr val="tx1"/>
                          </a:solidFill>
                          <a:effectLst/>
                        </a:rPr>
                        <a:t>/ </a:t>
                      </a:r>
                      <a:r>
                        <a:rPr lang="es-ES" sz="2000" b="0" dirty="0" err="1">
                          <a:solidFill>
                            <a:schemeClr val="tx1"/>
                          </a:solidFill>
                          <a:effectLst/>
                        </a:rPr>
                        <a:t>Examples</a:t>
                      </a:r>
                      <a:endParaRPr lang="en-GB" sz="2000" b="0" dirty="0">
                        <a:solidFill>
                          <a:schemeClr val="tx1"/>
                        </a:solidFill>
                        <a:effectLst/>
                      </a:endParaRPr>
                    </a:p>
                    <a:p>
                      <a:pPr>
                        <a:lnSpc>
                          <a:spcPct val="115000"/>
                        </a:lnSpc>
                        <a:spcAft>
                          <a:spcPts val="1000"/>
                        </a:spcAft>
                      </a:pPr>
                      <a:r>
                        <a:rPr lang="es-ES" sz="2000" b="0" i="1" dirty="0" smtClean="0">
                          <a:solidFill>
                            <a:schemeClr val="tx1"/>
                          </a:solidFill>
                          <a:effectLst/>
                        </a:rPr>
                        <a:t>1) Una </a:t>
                      </a:r>
                      <a:r>
                        <a:rPr lang="es-ES" sz="2000" b="0" i="1" dirty="0">
                          <a:solidFill>
                            <a:schemeClr val="tx1"/>
                          </a:solidFill>
                          <a:effectLst/>
                        </a:rPr>
                        <a:t>sequía lleva a la falta de agua potable. </a:t>
                      </a:r>
                      <a:r>
                        <a:rPr lang="es-ES" sz="2000" b="0" dirty="0">
                          <a:solidFill>
                            <a:schemeClr val="tx1"/>
                          </a:solidFill>
                          <a:effectLst/>
                        </a:rPr>
                        <a:t>/ A </a:t>
                      </a:r>
                      <a:r>
                        <a:rPr lang="es-ES" sz="2000" b="0" dirty="0" err="1">
                          <a:solidFill>
                            <a:schemeClr val="tx1"/>
                          </a:solidFill>
                          <a:effectLst/>
                        </a:rPr>
                        <a:t>drought</a:t>
                      </a:r>
                      <a:r>
                        <a:rPr lang="es-ES" sz="2000" b="0" dirty="0">
                          <a:solidFill>
                            <a:schemeClr val="tx1"/>
                          </a:solidFill>
                          <a:effectLst/>
                        </a:rPr>
                        <a:t> leads to a </a:t>
                      </a:r>
                      <a:r>
                        <a:rPr lang="es-ES" sz="2000" b="0" dirty="0" err="1">
                          <a:solidFill>
                            <a:schemeClr val="tx1"/>
                          </a:solidFill>
                          <a:effectLst/>
                        </a:rPr>
                        <a:t>lack</a:t>
                      </a:r>
                      <a:r>
                        <a:rPr lang="es-ES" sz="2000" b="0" dirty="0">
                          <a:solidFill>
                            <a:schemeClr val="tx1"/>
                          </a:solidFill>
                          <a:effectLst/>
                        </a:rPr>
                        <a:t> of </a:t>
                      </a:r>
                      <a:r>
                        <a:rPr lang="es-ES" sz="2000" b="0" dirty="0" err="1">
                          <a:solidFill>
                            <a:schemeClr val="tx1"/>
                          </a:solidFill>
                          <a:effectLst/>
                        </a:rPr>
                        <a:t>drinking</a:t>
                      </a:r>
                      <a:r>
                        <a:rPr lang="es-ES" sz="2000" b="0" dirty="0">
                          <a:solidFill>
                            <a:schemeClr val="tx1"/>
                          </a:solidFill>
                          <a:effectLst/>
                        </a:rPr>
                        <a:t> </a:t>
                      </a:r>
                      <a:r>
                        <a:rPr lang="es-ES" sz="2000" b="0" dirty="0" err="1">
                          <a:solidFill>
                            <a:schemeClr val="tx1"/>
                          </a:solidFill>
                          <a:effectLst/>
                        </a:rPr>
                        <a:t>water</a:t>
                      </a:r>
                      <a:r>
                        <a:rPr lang="es-ES" sz="2000" b="0" dirty="0">
                          <a:solidFill>
                            <a:schemeClr val="tx1"/>
                          </a:solidFill>
                          <a:effectLst/>
                        </a:rPr>
                        <a:t>.</a:t>
                      </a:r>
                      <a:endParaRPr lang="en-GB" sz="2000" b="0" dirty="0">
                        <a:solidFill>
                          <a:schemeClr val="tx1"/>
                        </a:solidFill>
                        <a:effectLst/>
                      </a:endParaRPr>
                    </a:p>
                    <a:p>
                      <a:pPr>
                        <a:lnSpc>
                          <a:spcPct val="115000"/>
                        </a:lnSpc>
                        <a:spcAft>
                          <a:spcPts val="1000"/>
                        </a:spcAft>
                      </a:pPr>
                      <a:r>
                        <a:rPr lang="es-ES" sz="2000" b="0" i="1" dirty="0" smtClean="0">
                          <a:solidFill>
                            <a:schemeClr val="tx1"/>
                          </a:solidFill>
                          <a:effectLst/>
                        </a:rPr>
                        <a:t>2) Las </a:t>
                      </a:r>
                      <a:r>
                        <a:rPr lang="es-ES" sz="2000" b="0" i="1" dirty="0">
                          <a:solidFill>
                            <a:schemeClr val="tx1"/>
                          </a:solidFill>
                          <a:effectLst/>
                        </a:rPr>
                        <a:t>olas de calor tienen varias consecuencias, por ejemplo malas cosechas. </a:t>
                      </a:r>
                      <a:r>
                        <a:rPr lang="es-ES" sz="2000" b="0" dirty="0">
                          <a:solidFill>
                            <a:schemeClr val="tx1"/>
                          </a:solidFill>
                          <a:effectLst/>
                        </a:rPr>
                        <a:t>/ </a:t>
                      </a:r>
                      <a:r>
                        <a:rPr lang="es-ES" sz="2000" b="0" dirty="0" err="1">
                          <a:solidFill>
                            <a:schemeClr val="tx1"/>
                          </a:solidFill>
                          <a:effectLst/>
                        </a:rPr>
                        <a:t>Heatwaves</a:t>
                      </a:r>
                      <a:r>
                        <a:rPr lang="es-ES" sz="2000" b="0" dirty="0">
                          <a:solidFill>
                            <a:schemeClr val="tx1"/>
                          </a:solidFill>
                          <a:effectLst/>
                        </a:rPr>
                        <a:t> </a:t>
                      </a:r>
                      <a:r>
                        <a:rPr lang="es-ES" sz="2000" b="0" dirty="0" err="1">
                          <a:solidFill>
                            <a:schemeClr val="tx1"/>
                          </a:solidFill>
                          <a:effectLst/>
                        </a:rPr>
                        <a:t>have</a:t>
                      </a:r>
                      <a:r>
                        <a:rPr lang="es-ES" sz="2000" b="0" dirty="0">
                          <a:solidFill>
                            <a:schemeClr val="tx1"/>
                          </a:solidFill>
                          <a:effectLst/>
                        </a:rPr>
                        <a:t> </a:t>
                      </a:r>
                      <a:r>
                        <a:rPr lang="es-ES" sz="2000" b="0" dirty="0" err="1">
                          <a:solidFill>
                            <a:schemeClr val="tx1"/>
                          </a:solidFill>
                          <a:effectLst/>
                        </a:rPr>
                        <a:t>several</a:t>
                      </a:r>
                      <a:r>
                        <a:rPr lang="es-ES" sz="2000" b="0" dirty="0">
                          <a:solidFill>
                            <a:schemeClr val="tx1"/>
                          </a:solidFill>
                          <a:effectLst/>
                        </a:rPr>
                        <a:t> </a:t>
                      </a:r>
                      <a:r>
                        <a:rPr lang="es-ES" sz="2000" b="0" dirty="0" err="1">
                          <a:solidFill>
                            <a:schemeClr val="tx1"/>
                          </a:solidFill>
                          <a:effectLst/>
                        </a:rPr>
                        <a:t>consequences</a:t>
                      </a:r>
                      <a:r>
                        <a:rPr lang="es-ES" sz="2000" b="0" dirty="0">
                          <a:solidFill>
                            <a:schemeClr val="tx1"/>
                          </a:solidFill>
                          <a:effectLst/>
                        </a:rPr>
                        <a:t> , </a:t>
                      </a:r>
                      <a:r>
                        <a:rPr lang="es-ES" sz="2000" b="0" dirty="0" err="1">
                          <a:solidFill>
                            <a:schemeClr val="tx1"/>
                          </a:solidFill>
                          <a:effectLst/>
                        </a:rPr>
                        <a:t>for</a:t>
                      </a:r>
                      <a:r>
                        <a:rPr lang="es-ES" sz="2000" b="0" dirty="0">
                          <a:solidFill>
                            <a:schemeClr val="tx1"/>
                          </a:solidFill>
                          <a:effectLst/>
                        </a:rPr>
                        <a:t> </a:t>
                      </a:r>
                      <a:r>
                        <a:rPr lang="es-ES" sz="2000" b="0" dirty="0" err="1">
                          <a:solidFill>
                            <a:schemeClr val="tx1"/>
                          </a:solidFill>
                          <a:effectLst/>
                        </a:rPr>
                        <a:t>example</a:t>
                      </a:r>
                      <a:r>
                        <a:rPr lang="es-ES" sz="2000" b="0" dirty="0">
                          <a:solidFill>
                            <a:schemeClr val="tx1"/>
                          </a:solidFill>
                          <a:effectLst/>
                        </a:rPr>
                        <a:t> </a:t>
                      </a:r>
                      <a:r>
                        <a:rPr lang="es-ES" sz="2000" b="0" dirty="0" err="1">
                          <a:solidFill>
                            <a:schemeClr val="tx1"/>
                          </a:solidFill>
                          <a:effectLst/>
                        </a:rPr>
                        <a:t>poor</a:t>
                      </a:r>
                      <a:r>
                        <a:rPr lang="es-ES" sz="2000" b="0" dirty="0">
                          <a:solidFill>
                            <a:schemeClr val="tx1"/>
                          </a:solidFill>
                          <a:effectLst/>
                        </a:rPr>
                        <a:t> </a:t>
                      </a:r>
                      <a:r>
                        <a:rPr lang="es-ES" sz="2000" b="0" dirty="0" err="1">
                          <a:solidFill>
                            <a:schemeClr val="tx1"/>
                          </a:solidFill>
                          <a:effectLst/>
                        </a:rPr>
                        <a:t>harvests</a:t>
                      </a:r>
                      <a:r>
                        <a:rPr lang="es-ES" sz="2000" b="0" dirty="0">
                          <a:solidFill>
                            <a:schemeClr val="tx1"/>
                          </a:solidFill>
                          <a:effectLst/>
                        </a:rPr>
                        <a:t>.</a:t>
                      </a:r>
                      <a:endParaRPr lang="en-GB" sz="2000" b="0" dirty="0">
                        <a:solidFill>
                          <a:schemeClr val="tx1"/>
                        </a:solidFill>
                        <a:effectLst/>
                      </a:endParaRPr>
                    </a:p>
                    <a:p>
                      <a:pPr>
                        <a:lnSpc>
                          <a:spcPct val="115000"/>
                        </a:lnSpc>
                        <a:spcAft>
                          <a:spcPts val="1000"/>
                        </a:spcAft>
                      </a:pPr>
                      <a:r>
                        <a:rPr lang="es-ES" sz="2000" b="0" i="1" dirty="0" smtClean="0">
                          <a:solidFill>
                            <a:schemeClr val="tx1"/>
                          </a:solidFill>
                          <a:effectLst/>
                        </a:rPr>
                        <a:t>3) Debido </a:t>
                      </a:r>
                      <a:r>
                        <a:rPr lang="es-ES" sz="2000" b="0" i="1" dirty="0">
                          <a:solidFill>
                            <a:schemeClr val="tx1"/>
                          </a:solidFill>
                          <a:effectLst/>
                        </a:rPr>
                        <a:t>a las malas cosechas, mucha gente tiene que sufrir hambre. </a:t>
                      </a:r>
                      <a:r>
                        <a:rPr lang="es-ES" sz="2000" b="0" dirty="0">
                          <a:solidFill>
                            <a:schemeClr val="tx1"/>
                          </a:solidFill>
                          <a:effectLst/>
                        </a:rPr>
                        <a:t>/ </a:t>
                      </a:r>
                      <a:r>
                        <a:rPr lang="es-ES" sz="2000" b="0" dirty="0" err="1">
                          <a:solidFill>
                            <a:schemeClr val="tx1"/>
                          </a:solidFill>
                          <a:effectLst/>
                        </a:rPr>
                        <a:t>Due</a:t>
                      </a:r>
                      <a:r>
                        <a:rPr lang="es-ES" sz="2000" b="0" dirty="0">
                          <a:solidFill>
                            <a:schemeClr val="tx1"/>
                          </a:solidFill>
                          <a:effectLst/>
                        </a:rPr>
                        <a:t> to </a:t>
                      </a:r>
                      <a:r>
                        <a:rPr lang="es-ES" sz="2000" b="0" dirty="0" err="1">
                          <a:solidFill>
                            <a:schemeClr val="tx1"/>
                          </a:solidFill>
                          <a:effectLst/>
                        </a:rPr>
                        <a:t>poor</a:t>
                      </a:r>
                      <a:r>
                        <a:rPr lang="es-ES" sz="2000" b="0" dirty="0">
                          <a:solidFill>
                            <a:schemeClr val="tx1"/>
                          </a:solidFill>
                          <a:effectLst/>
                        </a:rPr>
                        <a:t> </a:t>
                      </a:r>
                      <a:r>
                        <a:rPr lang="es-ES" sz="2000" b="0" dirty="0" err="1">
                          <a:solidFill>
                            <a:schemeClr val="tx1"/>
                          </a:solidFill>
                          <a:effectLst/>
                        </a:rPr>
                        <a:t>harvests</a:t>
                      </a:r>
                      <a:r>
                        <a:rPr lang="es-ES" sz="2000" b="0" dirty="0">
                          <a:solidFill>
                            <a:schemeClr val="tx1"/>
                          </a:solidFill>
                          <a:effectLst/>
                        </a:rPr>
                        <a:t>, </a:t>
                      </a:r>
                      <a:r>
                        <a:rPr lang="es-ES" sz="2000" b="0" dirty="0" err="1">
                          <a:solidFill>
                            <a:schemeClr val="tx1"/>
                          </a:solidFill>
                          <a:effectLst/>
                        </a:rPr>
                        <a:t>many</a:t>
                      </a:r>
                      <a:r>
                        <a:rPr lang="es-ES" sz="2000" b="0" dirty="0">
                          <a:solidFill>
                            <a:schemeClr val="tx1"/>
                          </a:solidFill>
                          <a:effectLst/>
                        </a:rPr>
                        <a:t> </a:t>
                      </a:r>
                      <a:r>
                        <a:rPr lang="es-ES" sz="2000" b="0" dirty="0" err="1">
                          <a:solidFill>
                            <a:schemeClr val="tx1"/>
                          </a:solidFill>
                          <a:effectLst/>
                        </a:rPr>
                        <a:t>people</a:t>
                      </a:r>
                      <a:r>
                        <a:rPr lang="es-ES" sz="2000" b="0" dirty="0">
                          <a:solidFill>
                            <a:schemeClr val="tx1"/>
                          </a:solidFill>
                          <a:effectLst/>
                        </a:rPr>
                        <a:t> </a:t>
                      </a:r>
                      <a:r>
                        <a:rPr lang="es-ES" sz="2000" b="0" dirty="0" err="1">
                          <a:solidFill>
                            <a:schemeClr val="tx1"/>
                          </a:solidFill>
                          <a:effectLst/>
                        </a:rPr>
                        <a:t>have</a:t>
                      </a:r>
                      <a:r>
                        <a:rPr lang="es-ES" sz="2000" b="0" dirty="0">
                          <a:solidFill>
                            <a:schemeClr val="tx1"/>
                          </a:solidFill>
                          <a:effectLst/>
                        </a:rPr>
                        <a:t> to </a:t>
                      </a:r>
                      <a:r>
                        <a:rPr lang="es-ES" sz="2000" b="0" dirty="0" err="1">
                          <a:solidFill>
                            <a:schemeClr val="tx1"/>
                          </a:solidFill>
                          <a:effectLst/>
                        </a:rPr>
                        <a:t>suffer</a:t>
                      </a:r>
                      <a:r>
                        <a:rPr lang="es-ES" sz="2000" b="0" dirty="0">
                          <a:solidFill>
                            <a:schemeClr val="tx1"/>
                          </a:solidFill>
                          <a:effectLst/>
                        </a:rPr>
                        <a:t> </a:t>
                      </a:r>
                      <a:r>
                        <a:rPr lang="es-ES" sz="2000" b="0" dirty="0" err="1">
                          <a:solidFill>
                            <a:schemeClr val="tx1"/>
                          </a:solidFill>
                          <a:effectLst/>
                        </a:rPr>
                        <a:t>hunger</a:t>
                      </a:r>
                      <a:r>
                        <a:rPr lang="es-ES" sz="2000" b="0" dirty="0">
                          <a:solidFill>
                            <a:schemeClr val="tx1"/>
                          </a:solidFill>
                          <a:effectLst/>
                        </a:rPr>
                        <a:t>.</a:t>
                      </a:r>
                      <a:endParaRPr lang="en-GB"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r>
            </a:tbl>
          </a:graphicData>
        </a:graphic>
      </p:graphicFrame>
      <p:sp>
        <p:nvSpPr>
          <p:cNvPr id="3" name="Text Box 9"/>
          <p:cNvSpPr txBox="1"/>
          <p:nvPr/>
        </p:nvSpPr>
        <p:spPr>
          <a:xfrm rot="20403457">
            <a:off x="38412" y="464641"/>
            <a:ext cx="900117" cy="383481"/>
          </a:xfrm>
          <a:prstGeom prst="rect">
            <a:avLst/>
          </a:prstGeom>
          <a:solidFill>
            <a:schemeClr val="accent4">
              <a:lumMod val="60000"/>
              <a:lumOff val="4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GB" b="1" dirty="0" err="1" smtClean="0">
                <a:effectLst/>
                <a:latin typeface="Humanst521 BT"/>
              </a:rPr>
              <a:t>Español</a:t>
            </a:r>
            <a:endParaRPr lang="en-GB" sz="2400" dirty="0"/>
          </a:p>
        </p:txBody>
      </p:sp>
      <p:sp>
        <p:nvSpPr>
          <p:cNvPr id="5" name="Text Box 8"/>
          <p:cNvSpPr txBox="1"/>
          <p:nvPr/>
        </p:nvSpPr>
        <p:spPr>
          <a:xfrm rot="1382072">
            <a:off x="10618979" y="2289314"/>
            <a:ext cx="736600" cy="528202"/>
          </a:xfrm>
          <a:prstGeom prst="rect">
            <a:avLst/>
          </a:prstGeom>
          <a:solidFill>
            <a:schemeClr val="accent3">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b="1" dirty="0" err="1">
                <a:effectLst/>
                <a:latin typeface="Humanst521 BT"/>
              </a:rPr>
              <a:t>Ingl</a:t>
            </a:r>
            <a:r>
              <a:rPr lang="es-ES" b="1" dirty="0" err="1">
                <a:solidFill>
                  <a:srgbClr val="212121"/>
                </a:solidFill>
                <a:effectLst/>
                <a:latin typeface="Humanst521 BT"/>
              </a:rPr>
              <a:t>és</a:t>
            </a:r>
            <a:r>
              <a:rPr lang="en-GB" sz="2400" dirty="0">
                <a:effectLst/>
              </a:rPr>
              <a:t> </a:t>
            </a:r>
            <a:endParaRPr lang="en-GB" sz="1400" dirty="0">
              <a:effectLst/>
              <a:ea typeface="Calibri"/>
              <a:cs typeface="Times New Roman"/>
            </a:endParaRPr>
          </a:p>
        </p:txBody>
      </p:sp>
    </p:spTree>
    <p:extLst>
      <p:ext uri="{BB962C8B-B14F-4D97-AF65-F5344CB8AC3E}">
        <p14:creationId xmlns:p14="http://schemas.microsoft.com/office/powerpoint/2010/main" val="29126185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2117725"/>
            <a:ext cx="10515600" cy="1325563"/>
          </a:xfrm>
        </p:spPr>
        <p:txBody>
          <a:bodyPr>
            <a:noAutofit/>
          </a:bodyPr>
          <a:lstStyle/>
          <a:p>
            <a:pPr algn="ctr"/>
            <a:r>
              <a:rPr lang="en-GB" b="1" dirty="0" smtClean="0">
                <a:latin typeface="Humanst521 BT" panose="020B0602020204020204" pitchFamily="34" charset="0"/>
              </a:rPr>
              <a:t/>
            </a:r>
            <a:br>
              <a:rPr lang="en-GB" b="1" dirty="0" smtClean="0">
                <a:latin typeface="Humanst521 BT" panose="020B0602020204020204" pitchFamily="34" charset="0"/>
              </a:rPr>
            </a:br>
            <a:r>
              <a:rPr lang="en-GB" b="1" dirty="0" smtClean="0">
                <a:latin typeface="Humanst521 BT" panose="020B0602020204020204" pitchFamily="34" charset="0"/>
              </a:rPr>
              <a:t/>
            </a:r>
            <a:br>
              <a:rPr lang="en-GB" b="1" dirty="0" smtClean="0">
                <a:latin typeface="Humanst521 BT" panose="020B0602020204020204" pitchFamily="34" charset="0"/>
              </a:rPr>
            </a:br>
            <a:r>
              <a:rPr lang="en-GB" sz="3600" b="1" dirty="0" smtClean="0">
                <a:latin typeface="Humanst521 BT" panose="020B0602020204020204" pitchFamily="34" charset="0"/>
              </a:rPr>
              <a:t>"</a:t>
            </a:r>
            <a:r>
              <a:rPr lang="en-GB" sz="3600" b="1" dirty="0">
                <a:latin typeface="Humanst521 BT" panose="020B0602020204020204" pitchFamily="34" charset="0"/>
              </a:rPr>
              <a:t>El </a:t>
            </a:r>
            <a:r>
              <a:rPr lang="en-GB" sz="3600" b="1" dirty="0" err="1">
                <a:latin typeface="Humanst521 BT" panose="020B0602020204020204" pitchFamily="34" charset="0"/>
              </a:rPr>
              <a:t>cambio</a:t>
            </a:r>
            <a:r>
              <a:rPr lang="en-GB" sz="3600" b="1" dirty="0">
                <a:latin typeface="Humanst521 BT" panose="020B0602020204020204" pitchFamily="34" charset="0"/>
              </a:rPr>
              <a:t> </a:t>
            </a:r>
            <a:r>
              <a:rPr lang="en-GB" sz="3600" b="1" dirty="0" err="1">
                <a:latin typeface="Humanst521 BT" panose="020B0602020204020204" pitchFamily="34" charset="0"/>
              </a:rPr>
              <a:t>climático</a:t>
            </a:r>
            <a:r>
              <a:rPr lang="en-GB" sz="3600" b="1" dirty="0">
                <a:latin typeface="Humanst521 BT" panose="020B0602020204020204" pitchFamily="34" charset="0"/>
              </a:rPr>
              <a:t>"</a:t>
            </a:r>
            <a:r>
              <a:rPr lang="en-GB" sz="3600" dirty="0">
                <a:latin typeface="Humanst521 BT" panose="020B0602020204020204" pitchFamily="34" charset="0"/>
              </a:rPr>
              <a:t> </a:t>
            </a:r>
            <a:r>
              <a:rPr lang="en-GB" sz="3600" dirty="0" smtClean="0">
                <a:latin typeface="Humanst521 BT" panose="020B0602020204020204" pitchFamily="34" charset="0"/>
              </a:rPr>
              <a:t/>
            </a:r>
            <a:br>
              <a:rPr lang="en-GB" sz="3600" dirty="0" smtClean="0">
                <a:latin typeface="Humanst521 BT" panose="020B0602020204020204" pitchFamily="34" charset="0"/>
              </a:rPr>
            </a:br>
            <a:r>
              <a:rPr lang="en-GB" sz="3600" dirty="0" smtClean="0">
                <a:latin typeface="Humanst521 BT" panose="020B0602020204020204" pitchFamily="34" charset="0"/>
              </a:rPr>
              <a:t/>
            </a:r>
            <a:br>
              <a:rPr lang="en-GB" sz="3600" dirty="0" smtClean="0">
                <a:latin typeface="Humanst521 BT" panose="020B0602020204020204" pitchFamily="34" charset="0"/>
              </a:rPr>
            </a:br>
            <a:r>
              <a:rPr lang="en-GB" sz="3600" dirty="0" smtClean="0">
                <a:latin typeface="Humanst521 BT" panose="020B0602020204020204" pitchFamily="34" charset="0"/>
              </a:rPr>
              <a:t>Spanish scheme of work </a:t>
            </a:r>
            <a:br>
              <a:rPr lang="en-GB" sz="3600" dirty="0" smtClean="0">
                <a:latin typeface="Humanst521 BT" panose="020B0602020204020204" pitchFamily="34" charset="0"/>
              </a:rPr>
            </a:br>
            <a:r>
              <a:rPr lang="en-GB" sz="3600" dirty="0">
                <a:latin typeface="Humanst521 BT" panose="020B0602020204020204" pitchFamily="34" charset="0"/>
              </a:rPr>
              <a:t/>
            </a:r>
            <a:br>
              <a:rPr lang="en-GB" sz="3600" dirty="0">
                <a:latin typeface="Humanst521 BT" panose="020B0602020204020204" pitchFamily="34" charset="0"/>
              </a:rPr>
            </a:br>
            <a:r>
              <a:rPr lang="en-GB" sz="3600" b="1" u="sng" dirty="0" smtClean="0">
                <a:latin typeface="Humanst521 BT" panose="020B0602020204020204" pitchFamily="34" charset="0"/>
              </a:rPr>
              <a:t>Lesson </a:t>
            </a:r>
            <a:r>
              <a:rPr lang="en-GB" sz="3600" b="1" u="sng" dirty="0">
                <a:latin typeface="Humanst521 BT" panose="020B0602020204020204" pitchFamily="34" charset="0"/>
              </a:rPr>
              <a:t>3</a:t>
            </a:r>
          </a:p>
        </p:txBody>
      </p:sp>
      <p:pic>
        <p:nvPicPr>
          <p:cNvPr id="3" name="Picture 2" descr="https://lh3.googleusercontent.com/-H3ARMjjUXF4/AAAAAAAAAAI/AAAAAAAAABA/B_-wS6U3tnw/phot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957" y="549318"/>
            <a:ext cx="1279743" cy="1266691"/>
          </a:xfrm>
          <a:prstGeom prst="rect">
            <a:avLst/>
          </a:prstGeom>
          <a:noFill/>
          <a:ln>
            <a:no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701" y="549318"/>
            <a:ext cx="2085304" cy="1039612"/>
          </a:xfrm>
          <a:prstGeom prst="rect">
            <a:avLst/>
          </a:prstGeom>
        </p:spPr>
      </p:pic>
      <p:sp>
        <p:nvSpPr>
          <p:cNvPr id="6" name="TextBox 5"/>
          <p:cNvSpPr txBox="1"/>
          <p:nvPr/>
        </p:nvSpPr>
        <p:spPr>
          <a:xfrm>
            <a:off x="6946899" y="1617406"/>
            <a:ext cx="4241795" cy="276999"/>
          </a:xfrm>
          <a:prstGeom prst="rect">
            <a:avLst/>
          </a:prstGeom>
          <a:noFill/>
        </p:spPr>
        <p:txBody>
          <a:bodyPr wrap="square" rtlCol="0">
            <a:spAutoFit/>
          </a:bodyPr>
          <a:lstStyle/>
          <a:p>
            <a:r>
              <a:rPr lang="en-GB" sz="1200" dirty="0" smtClean="0">
                <a:latin typeface="Humanst521 BT" panose="020B0602020204020204" pitchFamily="34" charset="0"/>
              </a:rPr>
              <a:t>Educating across West Yorkshire for a just and sustainable world</a:t>
            </a:r>
            <a:endParaRPr lang="en-GB" sz="1200" dirty="0">
              <a:latin typeface="Humanst521 BT" panose="020B060202020402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4545" y="549318"/>
            <a:ext cx="2857500" cy="8382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6267" y="5084862"/>
            <a:ext cx="1796133" cy="1201638"/>
          </a:xfrm>
          <a:prstGeom prst="rect">
            <a:avLst/>
          </a:prstGeom>
        </p:spPr>
      </p:pic>
      <p:sp>
        <p:nvSpPr>
          <p:cNvPr id="5" name="Rectangle 4"/>
          <p:cNvSpPr/>
          <p:nvPr/>
        </p:nvSpPr>
        <p:spPr>
          <a:xfrm>
            <a:off x="3962400" y="5084862"/>
            <a:ext cx="6096000" cy="954107"/>
          </a:xfrm>
          <a:prstGeom prst="rect">
            <a:avLst/>
          </a:prstGeom>
        </p:spPr>
        <p:txBody>
          <a:bodyPr>
            <a:spAutoFit/>
          </a:bodyPr>
          <a:lstStyle/>
          <a:p>
            <a:r>
              <a:rPr lang="en-GB" sz="1400" dirty="0"/>
              <a:t>The project ‘Global Fairness: Schools as Agents of Change’ has been funded with support from the European Commission. The contents of these actions are the sole responsibility of the contractor and can in no way be taken to reflect the views of the European Union. </a:t>
            </a:r>
          </a:p>
        </p:txBody>
      </p:sp>
    </p:spTree>
    <p:extLst>
      <p:ext uri="{BB962C8B-B14F-4D97-AF65-F5344CB8AC3E}">
        <p14:creationId xmlns:p14="http://schemas.microsoft.com/office/powerpoint/2010/main" val="126211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latin typeface="Humanst521 BT" panose="020B0602020204020204" pitchFamily="34" charset="0"/>
              </a:rPr>
              <a:t>Lesson 3: Research task</a:t>
            </a:r>
            <a:endParaRPr lang="en-GB" b="1" u="sng" dirty="0">
              <a:latin typeface="Humanst521 BT" panose="020B0602020204020204" pitchFamily="34" charset="0"/>
            </a:endParaRPr>
          </a:p>
        </p:txBody>
      </p:sp>
      <p:sp>
        <p:nvSpPr>
          <p:cNvPr id="3" name="Content Placeholder 2"/>
          <p:cNvSpPr>
            <a:spLocks noGrp="1"/>
          </p:cNvSpPr>
          <p:nvPr>
            <p:ph idx="1"/>
          </p:nvPr>
        </p:nvSpPr>
        <p:spPr>
          <a:xfrm>
            <a:off x="838200" y="2028825"/>
            <a:ext cx="10515600" cy="4351338"/>
          </a:xfrm>
        </p:spPr>
        <p:txBody>
          <a:bodyPr>
            <a:normAutofit/>
          </a:bodyPr>
          <a:lstStyle/>
          <a:p>
            <a:r>
              <a:rPr lang="en-GB" sz="3200" b="1" dirty="0" smtClean="0">
                <a:latin typeface="Humanst521 BT" panose="020B0602020204020204" pitchFamily="34" charset="0"/>
              </a:rPr>
              <a:t>L</a:t>
            </a:r>
            <a:r>
              <a:rPr lang="en-GB" sz="3600" b="1" dirty="0" smtClean="0">
                <a:latin typeface="Humanst521 BT" panose="020B0602020204020204" pitchFamily="34" charset="0"/>
              </a:rPr>
              <a:t>earning outcomes: </a:t>
            </a:r>
            <a:r>
              <a:rPr lang="en-GB" sz="3600" i="1" dirty="0" smtClean="0">
                <a:latin typeface="Humanst521 BT" panose="020B0602020204020204" pitchFamily="34" charset="0"/>
              </a:rPr>
              <a:t>Understand</a:t>
            </a:r>
            <a:r>
              <a:rPr lang="en-GB" sz="3600" dirty="0" smtClean="0">
                <a:latin typeface="Humanst521 BT" panose="020B0602020204020204" pitchFamily="34" charset="0"/>
              </a:rPr>
              <a:t> how climate change affects people’s lives in Latin America</a:t>
            </a:r>
          </a:p>
          <a:p>
            <a:endParaRPr lang="en-GB" sz="3600" dirty="0" smtClean="0">
              <a:latin typeface="Humanst521 BT" panose="020B0602020204020204" pitchFamily="34" charset="0"/>
            </a:endParaRPr>
          </a:p>
          <a:p>
            <a:r>
              <a:rPr lang="en-GB" sz="3600" b="1" dirty="0" smtClean="0">
                <a:latin typeface="Humanst521 BT" panose="020B0602020204020204" pitchFamily="34" charset="0"/>
              </a:rPr>
              <a:t>Lesson objectives:  </a:t>
            </a:r>
            <a:r>
              <a:rPr lang="en-GB" sz="3600" i="1" dirty="0" smtClean="0">
                <a:latin typeface="Humanst521 BT" panose="020B0602020204020204" pitchFamily="34" charset="0"/>
              </a:rPr>
              <a:t>Research</a:t>
            </a:r>
            <a:r>
              <a:rPr lang="en-GB" sz="3600" dirty="0" smtClean="0">
                <a:latin typeface="Humanst521 BT" panose="020B0602020204020204" pitchFamily="34" charset="0"/>
              </a:rPr>
              <a:t> how climate change affects people’s lives in a specific Latin American country</a:t>
            </a:r>
          </a:p>
          <a:p>
            <a:pPr marL="0" indent="0">
              <a:buNone/>
            </a:pPr>
            <a:endParaRPr lang="en-GB" dirty="0" smtClean="0"/>
          </a:p>
          <a:p>
            <a:endParaRPr lang="en-GB" dirty="0"/>
          </a:p>
        </p:txBody>
      </p:sp>
    </p:spTree>
    <p:extLst>
      <p:ext uri="{BB962C8B-B14F-4D97-AF65-F5344CB8AC3E}">
        <p14:creationId xmlns:p14="http://schemas.microsoft.com/office/powerpoint/2010/main" val="30321558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7500" y="1292224"/>
            <a:ext cx="6680200" cy="5297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812800" y="-63500"/>
            <a:ext cx="10515600" cy="1325563"/>
          </a:xfrm>
        </p:spPr>
        <p:txBody>
          <a:bodyPr>
            <a:normAutofit/>
          </a:bodyPr>
          <a:lstStyle/>
          <a:p>
            <a:pPr algn="ctr"/>
            <a:r>
              <a:rPr lang="en-GB" sz="3600" b="1" u="sng" dirty="0" smtClean="0">
                <a:latin typeface="Humanst521 BT" panose="020B0602020204020204" pitchFamily="34" charset="0"/>
              </a:rPr>
              <a:t>Example: The impact of climate change on coffee farmers in Nicaragua</a:t>
            </a:r>
            <a:endParaRPr lang="en-GB" sz="3600" b="1" u="sng" dirty="0">
              <a:latin typeface="Humanst521 BT" panose="020B0602020204020204" pitchFamily="34" charset="0"/>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9200" y="2352794"/>
            <a:ext cx="4140200" cy="352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3768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12800" y="-635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u="sng" dirty="0" smtClean="0">
                <a:latin typeface="Humanst521 BT" panose="020B0602020204020204" pitchFamily="34" charset="0"/>
              </a:rPr>
              <a:t>Example: The impact of climate change on coffee farmers in Nicaragua</a:t>
            </a:r>
            <a:endParaRPr lang="en-GB" sz="3600" b="1" u="sng" dirty="0">
              <a:latin typeface="Humanst521 BT" panose="020B0602020204020204"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3400" y="2745237"/>
            <a:ext cx="5067300" cy="3652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1502181"/>
            <a:ext cx="6490346" cy="4004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4678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00" y="0"/>
            <a:ext cx="10515600" cy="1325563"/>
          </a:xfrm>
        </p:spPr>
        <p:txBody>
          <a:bodyPr>
            <a:normAutofit/>
          </a:bodyPr>
          <a:lstStyle/>
          <a:p>
            <a:pPr algn="ctr"/>
            <a:r>
              <a:rPr lang="en-GB" sz="3600" b="1" u="sng" dirty="0" smtClean="0">
                <a:latin typeface="Humanst521 BT" panose="020B0602020204020204" pitchFamily="34" charset="0"/>
              </a:rPr>
              <a:t>Example: The impact of climate change on coffee farmers in Nicaragua</a:t>
            </a:r>
            <a:endParaRPr lang="en-GB" sz="3600" b="1" u="sng" dirty="0">
              <a:latin typeface="Humanst521 BT" panose="020B0602020204020204" pitchFamily="34" charset="0"/>
            </a:endParaRPr>
          </a:p>
        </p:txBody>
      </p:sp>
      <p:sp>
        <p:nvSpPr>
          <p:cNvPr id="5" name="Rectangle 4"/>
          <p:cNvSpPr/>
          <p:nvPr/>
        </p:nvSpPr>
        <p:spPr>
          <a:xfrm>
            <a:off x="7581900" y="5605561"/>
            <a:ext cx="4610100" cy="923330"/>
          </a:xfrm>
          <a:prstGeom prst="rect">
            <a:avLst/>
          </a:prstGeom>
        </p:spPr>
        <p:txBody>
          <a:bodyPr wrap="square">
            <a:spAutoFit/>
          </a:bodyPr>
          <a:lstStyle/>
          <a:p>
            <a:endParaRPr lang="en-GB" dirty="0"/>
          </a:p>
          <a:p>
            <a:r>
              <a:rPr lang="es-ES" b="1" dirty="0"/>
              <a:t>DIVERSIFICANDO LA PRODUCCION: ¿PORQUE INVERTIMOS EN CACAO? </a:t>
            </a:r>
            <a:endParaRPr lang="en-GB" dirty="0"/>
          </a:p>
        </p:txBody>
      </p:sp>
      <p:pic>
        <p:nvPicPr>
          <p:cNvPr id="102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1900" y="2795686"/>
            <a:ext cx="4362450"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00023" y="843003"/>
            <a:ext cx="11633200" cy="1261884"/>
          </a:xfrm>
          <a:prstGeom prst="rect">
            <a:avLst/>
          </a:prstGeom>
        </p:spPr>
        <p:txBody>
          <a:bodyPr wrap="square">
            <a:spAutoFit/>
          </a:bodyPr>
          <a:lstStyle/>
          <a:p>
            <a:endParaRPr lang="en-GB" dirty="0"/>
          </a:p>
          <a:p>
            <a:endParaRPr lang="en-GB" dirty="0"/>
          </a:p>
          <a:p>
            <a:r>
              <a:rPr lang="es-ES" sz="2000" b="1" i="1" dirty="0"/>
              <a:t>El aumento de la temperatura promedio en Nicaragua en los últimos 50 años ha sido de 0,06 grados centígrados al año, lo que representa un incremento total de 3 grados centígrados en el último medio siglo </a:t>
            </a:r>
          </a:p>
        </p:txBody>
      </p:sp>
      <p:pic>
        <p:nvPicPr>
          <p:cNvPr id="102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99" y="2366466"/>
            <a:ext cx="7248525" cy="416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4742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524000" y="-5944"/>
            <a:ext cx="9296399" cy="6863944"/>
          </a:xfrm>
          <a:prstGeom prst="rect">
            <a:avLst/>
          </a:prstGeom>
        </p:spPr>
      </p:pic>
    </p:spTree>
    <p:extLst>
      <p:ext uri="{BB962C8B-B14F-4D97-AF65-F5344CB8AC3E}">
        <p14:creationId xmlns:p14="http://schemas.microsoft.com/office/powerpoint/2010/main" val="1942647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2117725"/>
            <a:ext cx="10515600" cy="1325563"/>
          </a:xfrm>
        </p:spPr>
        <p:txBody>
          <a:bodyPr>
            <a:noAutofit/>
          </a:bodyPr>
          <a:lstStyle/>
          <a:p>
            <a:pPr algn="ctr"/>
            <a:r>
              <a:rPr lang="en-GB" b="1" dirty="0" smtClean="0">
                <a:latin typeface="Humanst521 BT" panose="020B0602020204020204" pitchFamily="34" charset="0"/>
              </a:rPr>
              <a:t/>
            </a:r>
            <a:br>
              <a:rPr lang="en-GB" b="1" dirty="0" smtClean="0">
                <a:latin typeface="Humanst521 BT" panose="020B0602020204020204" pitchFamily="34" charset="0"/>
              </a:rPr>
            </a:br>
            <a:r>
              <a:rPr lang="en-GB" b="1" dirty="0" smtClean="0">
                <a:latin typeface="Humanst521 BT" panose="020B0602020204020204" pitchFamily="34" charset="0"/>
              </a:rPr>
              <a:t/>
            </a:r>
            <a:br>
              <a:rPr lang="en-GB" b="1" dirty="0" smtClean="0">
                <a:latin typeface="Humanst521 BT" panose="020B0602020204020204" pitchFamily="34" charset="0"/>
              </a:rPr>
            </a:br>
            <a:r>
              <a:rPr lang="en-GB" sz="3600" b="1" dirty="0" smtClean="0">
                <a:latin typeface="Humanst521 BT" panose="020B0602020204020204" pitchFamily="34" charset="0"/>
              </a:rPr>
              <a:t>"</a:t>
            </a:r>
            <a:r>
              <a:rPr lang="en-GB" sz="3600" b="1" dirty="0">
                <a:latin typeface="Humanst521 BT" panose="020B0602020204020204" pitchFamily="34" charset="0"/>
              </a:rPr>
              <a:t>El </a:t>
            </a:r>
            <a:r>
              <a:rPr lang="en-GB" sz="3600" b="1" dirty="0" err="1">
                <a:latin typeface="Humanst521 BT" panose="020B0602020204020204" pitchFamily="34" charset="0"/>
              </a:rPr>
              <a:t>cambio</a:t>
            </a:r>
            <a:r>
              <a:rPr lang="en-GB" sz="3600" b="1" dirty="0">
                <a:latin typeface="Humanst521 BT" panose="020B0602020204020204" pitchFamily="34" charset="0"/>
              </a:rPr>
              <a:t> </a:t>
            </a:r>
            <a:r>
              <a:rPr lang="en-GB" sz="3600" b="1" dirty="0" err="1">
                <a:latin typeface="Humanst521 BT" panose="020B0602020204020204" pitchFamily="34" charset="0"/>
              </a:rPr>
              <a:t>climático</a:t>
            </a:r>
            <a:r>
              <a:rPr lang="en-GB" sz="3600" b="1" dirty="0">
                <a:latin typeface="Humanst521 BT" panose="020B0602020204020204" pitchFamily="34" charset="0"/>
              </a:rPr>
              <a:t>"</a:t>
            </a:r>
            <a:r>
              <a:rPr lang="en-GB" sz="3600" dirty="0">
                <a:latin typeface="Humanst521 BT" panose="020B0602020204020204" pitchFamily="34" charset="0"/>
              </a:rPr>
              <a:t> </a:t>
            </a:r>
            <a:r>
              <a:rPr lang="en-GB" sz="3600" dirty="0" smtClean="0">
                <a:latin typeface="Humanst521 BT" panose="020B0602020204020204" pitchFamily="34" charset="0"/>
              </a:rPr>
              <a:t/>
            </a:r>
            <a:br>
              <a:rPr lang="en-GB" sz="3600" dirty="0" smtClean="0">
                <a:latin typeface="Humanst521 BT" panose="020B0602020204020204" pitchFamily="34" charset="0"/>
              </a:rPr>
            </a:br>
            <a:r>
              <a:rPr lang="en-GB" sz="3600" dirty="0" smtClean="0">
                <a:latin typeface="Humanst521 BT" panose="020B0602020204020204" pitchFamily="34" charset="0"/>
              </a:rPr>
              <a:t/>
            </a:r>
            <a:br>
              <a:rPr lang="en-GB" sz="3600" dirty="0" smtClean="0">
                <a:latin typeface="Humanst521 BT" panose="020B0602020204020204" pitchFamily="34" charset="0"/>
              </a:rPr>
            </a:br>
            <a:r>
              <a:rPr lang="en-GB" sz="3600" dirty="0" smtClean="0">
                <a:latin typeface="Humanst521 BT" panose="020B0602020204020204" pitchFamily="34" charset="0"/>
              </a:rPr>
              <a:t>Spanish scheme of work </a:t>
            </a:r>
            <a:br>
              <a:rPr lang="en-GB" sz="3600" dirty="0" smtClean="0">
                <a:latin typeface="Humanst521 BT" panose="020B0602020204020204" pitchFamily="34" charset="0"/>
              </a:rPr>
            </a:br>
            <a:r>
              <a:rPr lang="en-GB" sz="3600" dirty="0">
                <a:latin typeface="Humanst521 BT" panose="020B0602020204020204" pitchFamily="34" charset="0"/>
              </a:rPr>
              <a:t/>
            </a:r>
            <a:br>
              <a:rPr lang="en-GB" sz="3600" dirty="0">
                <a:latin typeface="Humanst521 BT" panose="020B0602020204020204" pitchFamily="34" charset="0"/>
              </a:rPr>
            </a:br>
            <a:r>
              <a:rPr lang="en-GB" sz="3600" b="1" u="sng" dirty="0" smtClean="0">
                <a:latin typeface="Humanst521 BT" panose="020B0602020204020204" pitchFamily="34" charset="0"/>
              </a:rPr>
              <a:t>Lesson </a:t>
            </a:r>
            <a:r>
              <a:rPr lang="en-GB" sz="3600" b="1" u="sng" dirty="0">
                <a:latin typeface="Humanst521 BT" panose="020B0602020204020204" pitchFamily="34" charset="0"/>
              </a:rPr>
              <a:t>4</a:t>
            </a:r>
          </a:p>
        </p:txBody>
      </p:sp>
      <p:pic>
        <p:nvPicPr>
          <p:cNvPr id="3" name="Picture 2" descr="https://lh3.googleusercontent.com/-H3ARMjjUXF4/AAAAAAAAAAI/AAAAAAAAABA/B_-wS6U3tnw/phot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957" y="549318"/>
            <a:ext cx="1279743" cy="1266691"/>
          </a:xfrm>
          <a:prstGeom prst="rect">
            <a:avLst/>
          </a:prstGeom>
          <a:noFill/>
          <a:ln>
            <a:no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701" y="549318"/>
            <a:ext cx="2085304" cy="1039612"/>
          </a:xfrm>
          <a:prstGeom prst="rect">
            <a:avLst/>
          </a:prstGeom>
        </p:spPr>
      </p:pic>
      <p:sp>
        <p:nvSpPr>
          <p:cNvPr id="6" name="TextBox 5"/>
          <p:cNvSpPr txBox="1"/>
          <p:nvPr/>
        </p:nvSpPr>
        <p:spPr>
          <a:xfrm>
            <a:off x="6946899" y="1617406"/>
            <a:ext cx="4241795" cy="276999"/>
          </a:xfrm>
          <a:prstGeom prst="rect">
            <a:avLst/>
          </a:prstGeom>
          <a:noFill/>
        </p:spPr>
        <p:txBody>
          <a:bodyPr wrap="square" rtlCol="0">
            <a:spAutoFit/>
          </a:bodyPr>
          <a:lstStyle/>
          <a:p>
            <a:r>
              <a:rPr lang="en-GB" sz="1200" dirty="0" smtClean="0">
                <a:latin typeface="Humanst521 BT" panose="020B0602020204020204" pitchFamily="34" charset="0"/>
              </a:rPr>
              <a:t>Educating across West Yorkshire for a just and sustainable world</a:t>
            </a:r>
            <a:endParaRPr lang="en-GB" sz="1200" dirty="0">
              <a:latin typeface="Humanst521 BT" panose="020B060202020402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4545" y="549318"/>
            <a:ext cx="2857500" cy="8382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6267" y="5084862"/>
            <a:ext cx="1796133" cy="1201638"/>
          </a:xfrm>
          <a:prstGeom prst="rect">
            <a:avLst/>
          </a:prstGeom>
        </p:spPr>
      </p:pic>
      <p:sp>
        <p:nvSpPr>
          <p:cNvPr id="5" name="Rectangle 4"/>
          <p:cNvSpPr/>
          <p:nvPr/>
        </p:nvSpPr>
        <p:spPr>
          <a:xfrm>
            <a:off x="3962400" y="5084862"/>
            <a:ext cx="6096000" cy="954107"/>
          </a:xfrm>
          <a:prstGeom prst="rect">
            <a:avLst/>
          </a:prstGeom>
        </p:spPr>
        <p:txBody>
          <a:bodyPr>
            <a:spAutoFit/>
          </a:bodyPr>
          <a:lstStyle/>
          <a:p>
            <a:r>
              <a:rPr lang="en-GB" sz="1400" dirty="0"/>
              <a:t>The project ‘Global Fairness: Schools as Agents of Change’ has been funded with support from the European Commission. The contents of these actions are the sole responsibility of the contractor and can in no way be taken to reflect the views of the European Union. </a:t>
            </a:r>
          </a:p>
        </p:txBody>
      </p:sp>
    </p:spTree>
    <p:extLst>
      <p:ext uri="{BB962C8B-B14F-4D97-AF65-F5344CB8AC3E}">
        <p14:creationId xmlns:p14="http://schemas.microsoft.com/office/powerpoint/2010/main" val="126211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781" y="225425"/>
            <a:ext cx="10515600" cy="1325563"/>
          </a:xfrm>
        </p:spPr>
        <p:txBody>
          <a:bodyPr>
            <a:normAutofit/>
          </a:bodyPr>
          <a:lstStyle/>
          <a:p>
            <a:pPr algn="ctr"/>
            <a:r>
              <a:rPr lang="en-GB" sz="4800" b="1" u="sng" dirty="0" smtClean="0">
                <a:latin typeface="+mn-lt"/>
              </a:rPr>
              <a:t>Lesson 4</a:t>
            </a:r>
            <a:endParaRPr lang="en-GB" sz="4800" b="1" u="sng" dirty="0">
              <a:latin typeface="+mn-lt"/>
            </a:endParaRPr>
          </a:p>
        </p:txBody>
      </p:sp>
      <p:sp>
        <p:nvSpPr>
          <p:cNvPr id="3" name="Content Placeholder 2"/>
          <p:cNvSpPr>
            <a:spLocks noGrp="1"/>
          </p:cNvSpPr>
          <p:nvPr>
            <p:ph idx="1"/>
          </p:nvPr>
        </p:nvSpPr>
        <p:spPr>
          <a:xfrm>
            <a:off x="812800" y="1711325"/>
            <a:ext cx="10515600" cy="4351338"/>
          </a:xfrm>
        </p:spPr>
        <p:txBody>
          <a:bodyPr/>
          <a:lstStyle/>
          <a:p>
            <a:r>
              <a:rPr lang="en-GB" b="1" dirty="0" smtClean="0"/>
              <a:t>Learning outcomes: </a:t>
            </a:r>
            <a:r>
              <a:rPr lang="en-GB" dirty="0" smtClean="0"/>
              <a:t>Consolidate knowledge on the impacts of climate change in various Latin American countries</a:t>
            </a:r>
          </a:p>
          <a:p>
            <a:pPr marL="0" indent="0">
              <a:buNone/>
            </a:pPr>
            <a:endParaRPr lang="en-GB" dirty="0" smtClean="0"/>
          </a:p>
          <a:p>
            <a:r>
              <a:rPr lang="en-GB" b="1" dirty="0" smtClean="0"/>
              <a:t>Lesson objectives: </a:t>
            </a:r>
            <a:r>
              <a:rPr lang="en-GB" dirty="0" smtClean="0"/>
              <a:t>Present the information you have researched on a poster </a:t>
            </a:r>
          </a:p>
        </p:txBody>
      </p:sp>
      <p:pic>
        <p:nvPicPr>
          <p:cNvPr id="4" name="Picture 16" descr="http://www.esd-asiapacific.com/fasid/cc/img/impac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1669" y="3908421"/>
            <a:ext cx="3933825" cy="260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5608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lightmillennium.org/lmtv/image/climatechange_poste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5107459"/>
            <a:ext cx="3454400" cy="175054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s://s-media-cache-ak0.pinimg.com/236x/aa/7f/5b/aa7f5b5aa3fd11863f63cfae2a61166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341" y="121008"/>
            <a:ext cx="1678301" cy="2368112"/>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www.epa.gov/region5/climatechange/posters/children-climate-change-pos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3855" y="0"/>
            <a:ext cx="5908145" cy="383949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www.cdc.gov/climateandhealth/images/climate_change_health_impacts600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90" y="-12856"/>
            <a:ext cx="3895762" cy="2915241"/>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ttp://33.media.tumblr.com/febfd07050d093ff78c9354e37608b13/tumblr_inline_ndf1c9AweG1smm57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3278" y="3925165"/>
            <a:ext cx="3638752" cy="2932835"/>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http://www.esd-asiapacific.com/fasid/cc/img/impact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04694" y="4248149"/>
            <a:ext cx="3933825" cy="2609851"/>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http://www.mapcruzin.com/images/500x276xmapping-impacts-climate-change-500x276.jpg.pagespeed.ic.LWa0VgRHWi.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2902385"/>
            <a:ext cx="3861271" cy="2131422"/>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descr="http://guardianlv.com/wp-content/uploads/2013/06/climate-change_1509200c.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88806" y="2825117"/>
            <a:ext cx="1983468" cy="1241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649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2117725"/>
            <a:ext cx="10515600" cy="1325563"/>
          </a:xfrm>
        </p:spPr>
        <p:txBody>
          <a:bodyPr>
            <a:noAutofit/>
          </a:bodyPr>
          <a:lstStyle/>
          <a:p>
            <a:pPr algn="ctr"/>
            <a:r>
              <a:rPr lang="en-GB" b="1" dirty="0" smtClean="0">
                <a:latin typeface="Humanst521 BT" panose="020B0602020204020204" pitchFamily="34" charset="0"/>
              </a:rPr>
              <a:t/>
            </a:r>
            <a:br>
              <a:rPr lang="en-GB" b="1" dirty="0" smtClean="0">
                <a:latin typeface="Humanst521 BT" panose="020B0602020204020204" pitchFamily="34" charset="0"/>
              </a:rPr>
            </a:br>
            <a:r>
              <a:rPr lang="en-GB" b="1" dirty="0" smtClean="0">
                <a:latin typeface="Humanst521 BT" panose="020B0602020204020204" pitchFamily="34" charset="0"/>
              </a:rPr>
              <a:t/>
            </a:r>
            <a:br>
              <a:rPr lang="en-GB" b="1" dirty="0" smtClean="0">
                <a:latin typeface="Humanst521 BT" panose="020B0602020204020204" pitchFamily="34" charset="0"/>
              </a:rPr>
            </a:br>
            <a:r>
              <a:rPr lang="en-GB" sz="3600" b="1" dirty="0" smtClean="0">
                <a:latin typeface="Humanst521 BT" panose="020B0602020204020204" pitchFamily="34" charset="0"/>
              </a:rPr>
              <a:t>"</a:t>
            </a:r>
            <a:r>
              <a:rPr lang="en-GB" sz="3600" b="1" dirty="0">
                <a:latin typeface="Humanst521 BT" panose="020B0602020204020204" pitchFamily="34" charset="0"/>
              </a:rPr>
              <a:t>El </a:t>
            </a:r>
            <a:r>
              <a:rPr lang="en-GB" sz="3600" b="1" dirty="0" err="1">
                <a:latin typeface="Humanst521 BT" panose="020B0602020204020204" pitchFamily="34" charset="0"/>
              </a:rPr>
              <a:t>cambio</a:t>
            </a:r>
            <a:r>
              <a:rPr lang="en-GB" sz="3600" b="1" dirty="0">
                <a:latin typeface="Humanst521 BT" panose="020B0602020204020204" pitchFamily="34" charset="0"/>
              </a:rPr>
              <a:t> </a:t>
            </a:r>
            <a:r>
              <a:rPr lang="en-GB" sz="3600" b="1" dirty="0" err="1">
                <a:latin typeface="Humanst521 BT" panose="020B0602020204020204" pitchFamily="34" charset="0"/>
              </a:rPr>
              <a:t>climático</a:t>
            </a:r>
            <a:r>
              <a:rPr lang="en-GB" sz="3600" b="1" dirty="0">
                <a:latin typeface="Humanst521 BT" panose="020B0602020204020204" pitchFamily="34" charset="0"/>
              </a:rPr>
              <a:t>"</a:t>
            </a:r>
            <a:r>
              <a:rPr lang="en-GB" sz="3600" dirty="0">
                <a:latin typeface="Humanst521 BT" panose="020B0602020204020204" pitchFamily="34" charset="0"/>
              </a:rPr>
              <a:t> </a:t>
            </a:r>
            <a:r>
              <a:rPr lang="en-GB" sz="3600" dirty="0" smtClean="0">
                <a:latin typeface="Humanst521 BT" panose="020B0602020204020204" pitchFamily="34" charset="0"/>
              </a:rPr>
              <a:t/>
            </a:r>
            <a:br>
              <a:rPr lang="en-GB" sz="3600" dirty="0" smtClean="0">
                <a:latin typeface="Humanst521 BT" panose="020B0602020204020204" pitchFamily="34" charset="0"/>
              </a:rPr>
            </a:br>
            <a:r>
              <a:rPr lang="en-GB" sz="3600" dirty="0" smtClean="0">
                <a:latin typeface="Humanst521 BT" panose="020B0602020204020204" pitchFamily="34" charset="0"/>
              </a:rPr>
              <a:t/>
            </a:r>
            <a:br>
              <a:rPr lang="en-GB" sz="3600" dirty="0" smtClean="0">
                <a:latin typeface="Humanst521 BT" panose="020B0602020204020204" pitchFamily="34" charset="0"/>
              </a:rPr>
            </a:br>
            <a:r>
              <a:rPr lang="en-GB" sz="3600" dirty="0" smtClean="0">
                <a:latin typeface="Humanst521 BT" panose="020B0602020204020204" pitchFamily="34" charset="0"/>
              </a:rPr>
              <a:t>Spanish scheme of work </a:t>
            </a:r>
            <a:br>
              <a:rPr lang="en-GB" sz="3600" dirty="0" smtClean="0">
                <a:latin typeface="Humanst521 BT" panose="020B0602020204020204" pitchFamily="34" charset="0"/>
              </a:rPr>
            </a:br>
            <a:r>
              <a:rPr lang="en-GB" sz="3600" dirty="0">
                <a:latin typeface="Humanst521 BT" panose="020B0602020204020204" pitchFamily="34" charset="0"/>
              </a:rPr>
              <a:t/>
            </a:r>
            <a:br>
              <a:rPr lang="en-GB" sz="3600" dirty="0">
                <a:latin typeface="Humanst521 BT" panose="020B0602020204020204" pitchFamily="34" charset="0"/>
              </a:rPr>
            </a:br>
            <a:r>
              <a:rPr lang="en-GB" sz="3600" b="1" u="sng" dirty="0" smtClean="0">
                <a:latin typeface="Humanst521 BT" panose="020B0602020204020204" pitchFamily="34" charset="0"/>
              </a:rPr>
              <a:t>Lesson </a:t>
            </a:r>
            <a:r>
              <a:rPr lang="en-GB" sz="3600" b="1" u="sng" dirty="0">
                <a:latin typeface="Humanst521 BT" panose="020B0602020204020204" pitchFamily="34" charset="0"/>
              </a:rPr>
              <a:t>5</a:t>
            </a:r>
          </a:p>
        </p:txBody>
      </p:sp>
      <p:pic>
        <p:nvPicPr>
          <p:cNvPr id="3" name="Picture 2" descr="https://lh3.googleusercontent.com/-H3ARMjjUXF4/AAAAAAAAAAI/AAAAAAAAABA/B_-wS6U3tnw/phot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957" y="549318"/>
            <a:ext cx="1279743" cy="1266691"/>
          </a:xfrm>
          <a:prstGeom prst="rect">
            <a:avLst/>
          </a:prstGeom>
          <a:noFill/>
          <a:ln>
            <a:no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701" y="549318"/>
            <a:ext cx="2085304" cy="1039612"/>
          </a:xfrm>
          <a:prstGeom prst="rect">
            <a:avLst/>
          </a:prstGeom>
        </p:spPr>
      </p:pic>
      <p:sp>
        <p:nvSpPr>
          <p:cNvPr id="6" name="TextBox 5"/>
          <p:cNvSpPr txBox="1"/>
          <p:nvPr/>
        </p:nvSpPr>
        <p:spPr>
          <a:xfrm>
            <a:off x="6946899" y="1617406"/>
            <a:ext cx="4241795" cy="276999"/>
          </a:xfrm>
          <a:prstGeom prst="rect">
            <a:avLst/>
          </a:prstGeom>
          <a:noFill/>
        </p:spPr>
        <p:txBody>
          <a:bodyPr wrap="square" rtlCol="0">
            <a:spAutoFit/>
          </a:bodyPr>
          <a:lstStyle/>
          <a:p>
            <a:r>
              <a:rPr lang="en-GB" sz="1200" dirty="0" smtClean="0">
                <a:latin typeface="Humanst521 BT" panose="020B0602020204020204" pitchFamily="34" charset="0"/>
              </a:rPr>
              <a:t>Educating across West Yorkshire for a just and sustainable world</a:t>
            </a:r>
            <a:endParaRPr lang="en-GB" sz="1200" dirty="0">
              <a:latin typeface="Humanst521 BT" panose="020B060202020402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4545" y="549318"/>
            <a:ext cx="2857500" cy="8382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6267" y="5084862"/>
            <a:ext cx="1796133" cy="1201638"/>
          </a:xfrm>
          <a:prstGeom prst="rect">
            <a:avLst/>
          </a:prstGeom>
        </p:spPr>
      </p:pic>
      <p:sp>
        <p:nvSpPr>
          <p:cNvPr id="5" name="Rectangle 4"/>
          <p:cNvSpPr/>
          <p:nvPr/>
        </p:nvSpPr>
        <p:spPr>
          <a:xfrm>
            <a:off x="3962400" y="5084862"/>
            <a:ext cx="6096000" cy="954107"/>
          </a:xfrm>
          <a:prstGeom prst="rect">
            <a:avLst/>
          </a:prstGeom>
        </p:spPr>
        <p:txBody>
          <a:bodyPr>
            <a:spAutoFit/>
          </a:bodyPr>
          <a:lstStyle/>
          <a:p>
            <a:r>
              <a:rPr lang="en-GB" sz="1400" dirty="0"/>
              <a:t>The project ‘Global Fairness: Schools as Agents of Change’ has been funded with support from the European Commission. The contents of these actions are the sole responsibility of the contractor and can in no way be taken to reflect the views of the European Union. </a:t>
            </a:r>
          </a:p>
        </p:txBody>
      </p:sp>
    </p:spTree>
    <p:extLst>
      <p:ext uri="{BB962C8B-B14F-4D97-AF65-F5344CB8AC3E}">
        <p14:creationId xmlns:p14="http://schemas.microsoft.com/office/powerpoint/2010/main" val="126211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800" b="1" u="sng" dirty="0" smtClean="0">
                <a:latin typeface="Humanst521 BT" panose="020B0602020204020204" pitchFamily="34" charset="0"/>
              </a:rPr>
              <a:t>Lesson 5: Presentation of posters</a:t>
            </a:r>
            <a:endParaRPr lang="en-GB" sz="4800" b="1" u="sng" dirty="0">
              <a:latin typeface="Humanst521 BT" panose="020B0602020204020204" pitchFamily="34" charset="0"/>
            </a:endParaRPr>
          </a:p>
        </p:txBody>
      </p:sp>
      <p:sp>
        <p:nvSpPr>
          <p:cNvPr id="3" name="Content Placeholder 2"/>
          <p:cNvSpPr>
            <a:spLocks noGrp="1"/>
          </p:cNvSpPr>
          <p:nvPr>
            <p:ph idx="1"/>
          </p:nvPr>
        </p:nvSpPr>
        <p:spPr/>
        <p:txBody>
          <a:bodyPr>
            <a:normAutofit/>
          </a:bodyPr>
          <a:lstStyle/>
          <a:p>
            <a:r>
              <a:rPr lang="en-GB" b="1" dirty="0" smtClean="0">
                <a:latin typeface="Humanst521 BT" panose="020B0602020204020204" pitchFamily="34" charset="0"/>
              </a:rPr>
              <a:t>Learning outcomes: </a:t>
            </a:r>
            <a:r>
              <a:rPr lang="en-GB" dirty="0" smtClean="0">
                <a:latin typeface="Humanst521 BT" panose="020B0602020204020204" pitchFamily="34" charset="0"/>
              </a:rPr>
              <a:t>Understand the impacts of climate change in Latin America</a:t>
            </a:r>
          </a:p>
          <a:p>
            <a:endParaRPr lang="en-GB" dirty="0" smtClean="0">
              <a:latin typeface="Humanst521 BT" panose="020B0602020204020204" pitchFamily="34" charset="0"/>
            </a:endParaRPr>
          </a:p>
          <a:p>
            <a:r>
              <a:rPr lang="en-GB" b="1" dirty="0" smtClean="0">
                <a:latin typeface="Humanst521 BT" panose="020B0602020204020204" pitchFamily="34" charset="0"/>
              </a:rPr>
              <a:t>Lesson objectives: </a:t>
            </a:r>
          </a:p>
          <a:p>
            <a:pPr marL="0" indent="0">
              <a:buNone/>
            </a:pPr>
            <a:r>
              <a:rPr lang="en-GB" dirty="0" smtClean="0">
                <a:latin typeface="Humanst521 BT" panose="020B0602020204020204" pitchFamily="34" charset="0"/>
              </a:rPr>
              <a:t>1) Present research posters</a:t>
            </a:r>
          </a:p>
          <a:p>
            <a:pPr marL="0" indent="0">
              <a:buNone/>
            </a:pPr>
            <a:r>
              <a:rPr lang="en-GB" dirty="0" smtClean="0">
                <a:latin typeface="Humanst521 BT" panose="020B0602020204020204" pitchFamily="34" charset="0"/>
              </a:rPr>
              <a:t>2) Complete a table on the impacts of climate change in other Latin American countries</a:t>
            </a:r>
          </a:p>
          <a:p>
            <a:pPr marL="0" indent="0">
              <a:buNone/>
            </a:pPr>
            <a:r>
              <a:rPr lang="en-GB" dirty="0" smtClean="0">
                <a:latin typeface="Humanst521 BT" panose="020B0602020204020204" pitchFamily="34" charset="0"/>
              </a:rPr>
              <a:t>3) Feedback on common impacts of climate change in Latin America</a:t>
            </a:r>
          </a:p>
          <a:p>
            <a:pPr marL="0" indent="0">
              <a:buNone/>
            </a:pPr>
            <a:r>
              <a:rPr lang="en-GB" dirty="0">
                <a:latin typeface="Humanst521 BT" panose="020B0602020204020204" pitchFamily="34" charset="0"/>
              </a:rPr>
              <a:t>4</a:t>
            </a:r>
            <a:r>
              <a:rPr lang="en-GB" dirty="0" smtClean="0">
                <a:latin typeface="Humanst521 BT" panose="020B0602020204020204" pitchFamily="34" charset="0"/>
              </a:rPr>
              <a:t>) Reflect on the topic</a:t>
            </a:r>
          </a:p>
        </p:txBody>
      </p:sp>
    </p:spTree>
    <p:extLst>
      <p:ext uri="{BB962C8B-B14F-4D97-AF65-F5344CB8AC3E}">
        <p14:creationId xmlns:p14="http://schemas.microsoft.com/office/powerpoint/2010/main" val="19290817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80268"/>
            <a:ext cx="10515600" cy="1325563"/>
          </a:xfrm>
        </p:spPr>
        <p:txBody>
          <a:bodyPr>
            <a:normAutofit/>
          </a:bodyPr>
          <a:lstStyle/>
          <a:p>
            <a:pPr algn="ctr"/>
            <a:r>
              <a:rPr lang="en-GB" sz="6600" b="1" dirty="0" smtClean="0">
                <a:latin typeface="Humanst521 BT" panose="020B0602020204020204" pitchFamily="34" charset="0"/>
              </a:rPr>
              <a:t>Present your posters!</a:t>
            </a:r>
            <a:endParaRPr lang="en-GB" sz="6600" b="1" dirty="0">
              <a:latin typeface="Humanst521 BT" panose="020B0602020204020204" pitchFamily="34" charset="0"/>
            </a:endParaRPr>
          </a:p>
        </p:txBody>
      </p:sp>
      <p:pic>
        <p:nvPicPr>
          <p:cNvPr id="15362" name="Picture 2" descr="http://www.nichecartoons.com/images/PresentationHea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2575" y="2667000"/>
            <a:ext cx="65722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155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125"/>
            <a:ext cx="10515600" cy="1325563"/>
          </a:xfrm>
        </p:spPr>
        <p:txBody>
          <a:bodyPr/>
          <a:lstStyle/>
          <a:p>
            <a:pPr algn="ctr"/>
            <a:r>
              <a:rPr lang="en-GB" b="1" dirty="0" smtClean="0">
                <a:latin typeface="Humanst521 BT" panose="020B0602020204020204" pitchFamily="34" charset="0"/>
              </a:rPr>
              <a:t>Lesson 5: Present your posters!</a:t>
            </a:r>
            <a:endParaRPr lang="en-GB" b="1" dirty="0">
              <a:latin typeface="Humanst521 BT" panose="020B0602020204020204" pitchFamily="34" charset="0"/>
            </a:endParaRPr>
          </a:p>
        </p:txBody>
      </p:sp>
      <p:pic>
        <p:nvPicPr>
          <p:cNvPr id="4" name="Picture 3"/>
          <p:cNvPicPr>
            <a:picLocks noChangeAspect="1"/>
          </p:cNvPicPr>
          <p:nvPr/>
        </p:nvPicPr>
        <p:blipFill>
          <a:blip r:embed="rId2"/>
          <a:stretch>
            <a:fillRect/>
          </a:stretch>
        </p:blipFill>
        <p:spPr>
          <a:xfrm>
            <a:off x="7362301" y="2040921"/>
            <a:ext cx="4725983" cy="3754891"/>
          </a:xfrm>
          <a:prstGeom prst="rect">
            <a:avLst/>
          </a:prstGeom>
        </p:spPr>
      </p:pic>
      <p:sp>
        <p:nvSpPr>
          <p:cNvPr id="6" name="Rectangle 5"/>
          <p:cNvSpPr/>
          <p:nvPr/>
        </p:nvSpPr>
        <p:spPr>
          <a:xfrm>
            <a:off x="114299" y="1437538"/>
            <a:ext cx="7248001" cy="4711033"/>
          </a:xfrm>
          <a:prstGeom prst="rect">
            <a:avLst/>
          </a:prstGeom>
        </p:spPr>
        <p:txBody>
          <a:bodyPr wrap="square">
            <a:spAutoFit/>
          </a:bodyPr>
          <a:lstStyle/>
          <a:p>
            <a:pPr>
              <a:lnSpc>
                <a:spcPct val="115000"/>
              </a:lnSpc>
              <a:spcAft>
                <a:spcPts val="1000"/>
              </a:spcAft>
            </a:pPr>
            <a:r>
              <a:rPr lang="de-DE" b="1" i="1" u="sng" dirty="0" smtClean="0">
                <a:effectLst/>
                <a:latin typeface="Humanst521 BT" panose="020B0602020204020204" pitchFamily="34" charset="0"/>
                <a:ea typeface="Calibri" panose="020F0502020204030204" pitchFamily="34" charset="0"/>
                <a:cs typeface="Times New Roman" panose="02020603050405020304" pitchFamily="18" charset="0"/>
              </a:rPr>
              <a:t>Los efectos del cambio climático en países latinoamericano </a:t>
            </a:r>
            <a:endParaRPr lang="en-GB" sz="1600" dirty="0" smtClean="0">
              <a:effectLst/>
              <a:latin typeface="Humanst521 BT" panose="020B0602020204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ES" sz="1600" b="1" i="1" dirty="0" smtClean="0">
                <a:effectLst/>
                <a:latin typeface="Humanst521 BT" panose="020B0602020204020204" pitchFamily="34" charset="0"/>
                <a:ea typeface="Calibri" panose="020F0502020204030204" pitchFamily="34" charset="0"/>
                <a:cs typeface="Times New Roman" panose="02020603050405020304" pitchFamily="18" charset="0"/>
              </a:rPr>
              <a:t>Tarea:</a:t>
            </a:r>
            <a:r>
              <a:rPr lang="es-ES" sz="1600" i="1" dirty="0" smtClean="0">
                <a:effectLst/>
                <a:latin typeface="Humanst521 BT" panose="020B0602020204020204" pitchFamily="34" charset="0"/>
                <a:ea typeface="Calibri" panose="020F0502020204030204" pitchFamily="34" charset="0"/>
                <a:cs typeface="Times New Roman" panose="02020603050405020304" pitchFamily="18" charset="0"/>
              </a:rPr>
              <a:t> Ya te has informado sobre los efectos del cambio climático en un país latinoamericano. Ahora vas a saber más sobre los efectos que tiene el cambio climático en todo el continente. Escucha las ponencias de tus compañeros de clase y mira sus carteles. Con ayuda de esa información, rellena la siguiente tabla para tener una sobrevista sobre los efectos del cambio climático en los diferentes países de América Latina</a:t>
            </a:r>
            <a:r>
              <a:rPr lang="es-ES" sz="1600" dirty="0" smtClean="0">
                <a:effectLst/>
                <a:latin typeface="Humanst521 BT" panose="020B0602020204020204" pitchFamily="34" charset="0"/>
                <a:ea typeface="Calibri" panose="020F0502020204030204" pitchFamily="34" charset="0"/>
                <a:cs typeface="Times New Roman" panose="02020603050405020304" pitchFamily="18" charset="0"/>
              </a:rPr>
              <a:t>.</a:t>
            </a:r>
            <a:endParaRPr lang="en-GB" sz="1600" dirty="0" smtClean="0">
              <a:effectLst/>
              <a:latin typeface="Humanst521 BT" panose="020B060202020402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de-DE" sz="1400" b="1" u="sng" dirty="0" smtClean="0">
              <a:latin typeface="Humanst521 BT" panose="020B0602020204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DE" sz="2400" b="1" u="sng" dirty="0" smtClean="0">
                <a:latin typeface="Humanst521 BT" panose="020B0602020204020204" pitchFamily="34" charset="0"/>
                <a:ea typeface="Calibri" panose="020F0502020204030204" pitchFamily="34" charset="0"/>
                <a:cs typeface="Times New Roman" panose="02020603050405020304" pitchFamily="18" charset="0"/>
              </a:rPr>
              <a:t>The </a:t>
            </a:r>
            <a:r>
              <a:rPr lang="de-DE" sz="2400" b="1" u="sng" dirty="0">
                <a:latin typeface="Humanst521 BT" panose="020B0602020204020204" pitchFamily="34" charset="0"/>
                <a:ea typeface="Calibri" panose="020F0502020204030204" pitchFamily="34" charset="0"/>
                <a:cs typeface="Times New Roman" panose="02020603050405020304" pitchFamily="18" charset="0"/>
              </a:rPr>
              <a:t>effects of climate change in Latin American countries</a:t>
            </a:r>
            <a:endParaRPr lang="en-GB" sz="2400" dirty="0">
              <a:latin typeface="Humanst521 BT" panose="020B0602020204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ES" sz="2000" b="1" dirty="0" err="1" smtClean="0">
                <a:effectLst/>
                <a:latin typeface="Humanst521 BT" panose="020B0602020204020204" pitchFamily="34" charset="0"/>
                <a:ea typeface="Calibri" panose="020F0502020204030204" pitchFamily="34" charset="0"/>
                <a:cs typeface="Times New Roman" panose="02020603050405020304" pitchFamily="18" charset="0"/>
              </a:rPr>
              <a:t>Task</a:t>
            </a:r>
            <a:r>
              <a:rPr lang="es-ES" sz="2000" b="1" dirty="0" smtClean="0">
                <a:effectLst/>
                <a:latin typeface="Humanst521 BT" panose="020B0602020204020204" pitchFamily="34" charset="0"/>
                <a:ea typeface="Calibri" panose="020F0502020204030204" pitchFamily="34" charset="0"/>
                <a:cs typeface="Times New Roman" panose="02020603050405020304" pitchFamily="18" charset="0"/>
              </a:rPr>
              <a:t>: </a:t>
            </a:r>
            <a:r>
              <a:rPr lang="es-ES" sz="2000" dirty="0" smtClean="0">
                <a:effectLst/>
                <a:latin typeface="Humanst521 BT" panose="020B0602020204020204" pitchFamily="34" charset="0"/>
                <a:ea typeface="Calibri" panose="020F0502020204030204" pitchFamily="34" charset="0"/>
                <a:cs typeface="Times New Roman" panose="02020603050405020304" pitchFamily="18" charset="0"/>
              </a:rPr>
              <a:t>Listen to </a:t>
            </a:r>
            <a:r>
              <a:rPr lang="es-ES" sz="2000" dirty="0" err="1" smtClean="0">
                <a:effectLst/>
                <a:latin typeface="Humanst521 BT" panose="020B0602020204020204" pitchFamily="34" charset="0"/>
                <a:ea typeface="Calibri" panose="020F0502020204030204" pitchFamily="34" charset="0"/>
                <a:cs typeface="Times New Roman" panose="02020603050405020304" pitchFamily="18" charset="0"/>
              </a:rPr>
              <a:t>presentations</a:t>
            </a:r>
            <a:r>
              <a:rPr lang="es-ES" sz="2000" dirty="0" smtClean="0">
                <a:effectLst/>
                <a:latin typeface="Humanst521 BT" panose="020B0602020204020204" pitchFamily="34" charset="0"/>
                <a:ea typeface="Calibri" panose="020F0502020204030204" pitchFamily="34" charset="0"/>
                <a:cs typeface="Times New Roman" panose="02020603050405020304" pitchFamily="18" charset="0"/>
              </a:rPr>
              <a:t> </a:t>
            </a:r>
            <a:r>
              <a:rPr lang="es-ES" sz="2000" dirty="0" err="1" smtClean="0">
                <a:effectLst/>
                <a:latin typeface="Humanst521 BT" panose="020B0602020204020204" pitchFamily="34" charset="0"/>
                <a:ea typeface="Calibri" panose="020F0502020204030204" pitchFamily="34" charset="0"/>
                <a:cs typeface="Times New Roman" panose="02020603050405020304" pitchFamily="18" charset="0"/>
              </a:rPr>
              <a:t>delivered</a:t>
            </a:r>
            <a:r>
              <a:rPr lang="es-ES" sz="2000" dirty="0" smtClean="0">
                <a:effectLst/>
                <a:latin typeface="Humanst521 BT" panose="020B0602020204020204" pitchFamily="34" charset="0"/>
                <a:ea typeface="Calibri" panose="020F0502020204030204" pitchFamily="34" charset="0"/>
                <a:cs typeface="Times New Roman" panose="02020603050405020304" pitchFamily="18" charset="0"/>
              </a:rPr>
              <a:t> </a:t>
            </a:r>
            <a:r>
              <a:rPr lang="es-ES" sz="2000" dirty="0" err="1" smtClean="0">
                <a:effectLst/>
                <a:latin typeface="Humanst521 BT" panose="020B0602020204020204" pitchFamily="34" charset="0"/>
                <a:ea typeface="Calibri" panose="020F0502020204030204" pitchFamily="34" charset="0"/>
                <a:cs typeface="Times New Roman" panose="02020603050405020304" pitchFamily="18" charset="0"/>
              </a:rPr>
              <a:t>by</a:t>
            </a:r>
            <a:r>
              <a:rPr lang="es-ES" sz="2000" dirty="0" smtClean="0">
                <a:effectLst/>
                <a:latin typeface="Humanst521 BT" panose="020B0602020204020204" pitchFamily="34" charset="0"/>
                <a:ea typeface="Calibri" panose="020F0502020204030204" pitchFamily="34" charset="0"/>
                <a:cs typeface="Times New Roman" panose="02020603050405020304" pitchFamily="18" charset="0"/>
              </a:rPr>
              <a:t> </a:t>
            </a:r>
            <a:r>
              <a:rPr lang="es-ES" sz="2000" dirty="0" err="1" smtClean="0">
                <a:effectLst/>
                <a:latin typeface="Humanst521 BT" panose="020B0602020204020204" pitchFamily="34" charset="0"/>
                <a:ea typeface="Calibri" panose="020F0502020204030204" pitchFamily="34" charset="0"/>
                <a:cs typeface="Times New Roman" panose="02020603050405020304" pitchFamily="18" charset="0"/>
              </a:rPr>
              <a:t>your</a:t>
            </a:r>
            <a:r>
              <a:rPr lang="es-ES" sz="2000" dirty="0" smtClean="0">
                <a:effectLst/>
                <a:latin typeface="Humanst521 BT" panose="020B0602020204020204" pitchFamily="34" charset="0"/>
                <a:ea typeface="Calibri" panose="020F0502020204030204" pitchFamily="34" charset="0"/>
                <a:cs typeface="Times New Roman" panose="02020603050405020304" pitchFamily="18" charset="0"/>
              </a:rPr>
              <a:t> </a:t>
            </a:r>
            <a:r>
              <a:rPr lang="es-ES" sz="2000" dirty="0" err="1" smtClean="0">
                <a:effectLst/>
                <a:latin typeface="Humanst521 BT" panose="020B0602020204020204" pitchFamily="34" charset="0"/>
                <a:ea typeface="Calibri" panose="020F0502020204030204" pitchFamily="34" charset="0"/>
                <a:cs typeface="Times New Roman" panose="02020603050405020304" pitchFamily="18" charset="0"/>
              </a:rPr>
              <a:t>classmates</a:t>
            </a:r>
            <a:r>
              <a:rPr lang="es-ES" sz="2000" dirty="0" smtClean="0">
                <a:effectLst/>
                <a:latin typeface="Humanst521 BT" panose="020B0602020204020204" pitchFamily="34" charset="0"/>
                <a:ea typeface="Calibri" panose="020F0502020204030204" pitchFamily="34" charset="0"/>
                <a:cs typeface="Times New Roman" panose="02020603050405020304" pitchFamily="18" charset="0"/>
              </a:rPr>
              <a:t> and look at </a:t>
            </a:r>
            <a:r>
              <a:rPr lang="es-ES" sz="2000" dirty="0" err="1" smtClean="0">
                <a:effectLst/>
                <a:latin typeface="Humanst521 BT" panose="020B0602020204020204" pitchFamily="34" charset="0"/>
                <a:ea typeface="Calibri" panose="020F0502020204030204" pitchFamily="34" charset="0"/>
                <a:cs typeface="Times New Roman" panose="02020603050405020304" pitchFamily="18" charset="0"/>
              </a:rPr>
              <a:t>the</a:t>
            </a:r>
            <a:r>
              <a:rPr lang="es-ES" sz="2000" dirty="0" smtClean="0">
                <a:effectLst/>
                <a:latin typeface="Humanst521 BT" panose="020B0602020204020204" pitchFamily="34" charset="0"/>
                <a:ea typeface="Calibri" panose="020F0502020204030204" pitchFamily="34" charset="0"/>
                <a:cs typeface="Times New Roman" panose="02020603050405020304" pitchFamily="18" charset="0"/>
              </a:rPr>
              <a:t> posters </a:t>
            </a:r>
            <a:r>
              <a:rPr lang="es-ES" sz="2000" dirty="0" err="1" smtClean="0">
                <a:effectLst/>
                <a:latin typeface="Humanst521 BT" panose="020B0602020204020204" pitchFamily="34" charset="0"/>
                <a:ea typeface="Calibri" panose="020F0502020204030204" pitchFamily="34" charset="0"/>
                <a:cs typeface="Times New Roman" panose="02020603050405020304" pitchFamily="18" charset="0"/>
              </a:rPr>
              <a:t>they</a:t>
            </a:r>
            <a:r>
              <a:rPr lang="es-ES" sz="2000" dirty="0" smtClean="0">
                <a:effectLst/>
                <a:latin typeface="Humanst521 BT" panose="020B0602020204020204" pitchFamily="34" charset="0"/>
                <a:ea typeface="Calibri" panose="020F0502020204030204" pitchFamily="34" charset="0"/>
                <a:cs typeface="Times New Roman" panose="02020603050405020304" pitchFamily="18" charset="0"/>
              </a:rPr>
              <a:t> </a:t>
            </a:r>
            <a:r>
              <a:rPr lang="es-ES" sz="2000" dirty="0" err="1" smtClean="0">
                <a:effectLst/>
                <a:latin typeface="Humanst521 BT" panose="020B0602020204020204" pitchFamily="34" charset="0"/>
                <a:ea typeface="Calibri" panose="020F0502020204030204" pitchFamily="34" charset="0"/>
                <a:cs typeface="Times New Roman" panose="02020603050405020304" pitchFamily="18" charset="0"/>
              </a:rPr>
              <a:t>have</a:t>
            </a:r>
            <a:r>
              <a:rPr lang="es-ES" sz="2000" dirty="0" smtClean="0">
                <a:effectLst/>
                <a:latin typeface="Humanst521 BT" panose="020B0602020204020204" pitchFamily="34" charset="0"/>
                <a:ea typeface="Calibri" panose="020F0502020204030204" pitchFamily="34" charset="0"/>
                <a:cs typeface="Times New Roman" panose="02020603050405020304" pitchFamily="18" charset="0"/>
              </a:rPr>
              <a:t> </a:t>
            </a:r>
            <a:r>
              <a:rPr lang="es-ES" sz="2000" dirty="0" err="1" smtClean="0">
                <a:effectLst/>
                <a:latin typeface="Humanst521 BT" panose="020B0602020204020204" pitchFamily="34" charset="0"/>
                <a:ea typeface="Calibri" panose="020F0502020204030204" pitchFamily="34" charset="0"/>
                <a:cs typeface="Times New Roman" panose="02020603050405020304" pitchFamily="18" charset="0"/>
              </a:rPr>
              <a:t>produced</a:t>
            </a:r>
            <a:r>
              <a:rPr lang="es-ES" sz="2000" dirty="0" smtClean="0">
                <a:effectLst/>
                <a:latin typeface="Humanst521 BT" panose="020B0602020204020204" pitchFamily="34" charset="0"/>
                <a:ea typeface="Calibri" panose="020F0502020204030204" pitchFamily="34" charset="0"/>
                <a:cs typeface="Times New Roman" panose="02020603050405020304" pitchFamily="18" charset="0"/>
              </a:rPr>
              <a:t>. </a:t>
            </a:r>
            <a:r>
              <a:rPr lang="es-ES" sz="2000" dirty="0" err="1" smtClean="0">
                <a:effectLst/>
                <a:latin typeface="Humanst521 BT" panose="020B0602020204020204" pitchFamily="34" charset="0"/>
                <a:ea typeface="Calibri" panose="020F0502020204030204" pitchFamily="34" charset="0"/>
                <a:cs typeface="Times New Roman" panose="02020603050405020304" pitchFamily="18" charset="0"/>
              </a:rPr>
              <a:t>Then</a:t>
            </a:r>
            <a:r>
              <a:rPr lang="es-ES" sz="2000" dirty="0" smtClean="0">
                <a:effectLst/>
                <a:latin typeface="Humanst521 BT" panose="020B0602020204020204" pitchFamily="34" charset="0"/>
                <a:ea typeface="Calibri" panose="020F0502020204030204" pitchFamily="34" charset="0"/>
                <a:cs typeface="Times New Roman" panose="02020603050405020304" pitchFamily="18" charset="0"/>
              </a:rPr>
              <a:t>, </a:t>
            </a:r>
            <a:r>
              <a:rPr lang="es-ES" sz="2000" dirty="0" err="1" smtClean="0">
                <a:effectLst/>
                <a:latin typeface="Humanst521 BT" panose="020B0602020204020204" pitchFamily="34" charset="0"/>
                <a:ea typeface="Calibri" panose="020F0502020204030204" pitchFamily="34" charset="0"/>
                <a:cs typeface="Times New Roman" panose="02020603050405020304" pitchFamily="18" charset="0"/>
              </a:rPr>
              <a:t>using</a:t>
            </a:r>
            <a:r>
              <a:rPr lang="es-ES" sz="2000" dirty="0" smtClean="0">
                <a:effectLst/>
                <a:latin typeface="Humanst521 BT" panose="020B0602020204020204" pitchFamily="34" charset="0"/>
                <a:ea typeface="Calibri" panose="020F0502020204030204" pitchFamily="34" charset="0"/>
                <a:cs typeface="Times New Roman" panose="02020603050405020304" pitchFamily="18" charset="0"/>
              </a:rPr>
              <a:t> </a:t>
            </a:r>
            <a:r>
              <a:rPr lang="es-ES" sz="2000" dirty="0" err="1" smtClean="0">
                <a:effectLst/>
                <a:latin typeface="Humanst521 BT" panose="020B0602020204020204" pitchFamily="34" charset="0"/>
                <a:ea typeface="Calibri" panose="020F0502020204030204" pitchFamily="34" charset="0"/>
                <a:cs typeface="Times New Roman" panose="02020603050405020304" pitchFamily="18" charset="0"/>
              </a:rPr>
              <a:t>that</a:t>
            </a:r>
            <a:r>
              <a:rPr lang="es-ES" sz="2000" dirty="0" smtClean="0">
                <a:effectLst/>
                <a:latin typeface="Humanst521 BT" panose="020B0602020204020204" pitchFamily="34" charset="0"/>
                <a:ea typeface="Calibri" panose="020F0502020204030204" pitchFamily="34" charset="0"/>
                <a:cs typeface="Times New Roman" panose="02020603050405020304" pitchFamily="18" charset="0"/>
              </a:rPr>
              <a:t> </a:t>
            </a:r>
            <a:r>
              <a:rPr lang="es-ES" sz="2000" dirty="0" err="1" smtClean="0">
                <a:effectLst/>
                <a:latin typeface="Humanst521 BT" panose="020B0602020204020204" pitchFamily="34" charset="0"/>
                <a:ea typeface="Calibri" panose="020F0502020204030204" pitchFamily="34" charset="0"/>
                <a:cs typeface="Times New Roman" panose="02020603050405020304" pitchFamily="18" charset="0"/>
              </a:rPr>
              <a:t>infomation</a:t>
            </a:r>
            <a:r>
              <a:rPr lang="es-ES" sz="2000" dirty="0" smtClean="0">
                <a:effectLst/>
                <a:latin typeface="Humanst521 BT" panose="020B0602020204020204" pitchFamily="34" charset="0"/>
                <a:ea typeface="Calibri" panose="020F0502020204030204" pitchFamily="34" charset="0"/>
                <a:cs typeface="Times New Roman" panose="02020603050405020304" pitchFamily="18" charset="0"/>
              </a:rPr>
              <a:t>, </a:t>
            </a:r>
            <a:r>
              <a:rPr lang="es-ES" sz="2000" dirty="0" err="1" smtClean="0">
                <a:effectLst/>
                <a:latin typeface="Humanst521 BT" panose="020B0602020204020204" pitchFamily="34" charset="0"/>
                <a:ea typeface="Calibri" panose="020F0502020204030204" pitchFamily="34" charset="0"/>
                <a:cs typeface="Times New Roman" panose="02020603050405020304" pitchFamily="18" charset="0"/>
              </a:rPr>
              <a:t>fill</a:t>
            </a:r>
            <a:r>
              <a:rPr lang="es-ES" sz="2000" dirty="0" smtClean="0">
                <a:effectLst/>
                <a:latin typeface="Humanst521 BT" panose="020B0602020204020204" pitchFamily="34" charset="0"/>
                <a:ea typeface="Calibri" panose="020F0502020204030204" pitchFamily="34" charset="0"/>
                <a:cs typeface="Times New Roman" panose="02020603050405020304" pitchFamily="18" charset="0"/>
              </a:rPr>
              <a:t> in </a:t>
            </a:r>
            <a:r>
              <a:rPr lang="es-ES" sz="2000" dirty="0" err="1" smtClean="0">
                <a:effectLst/>
                <a:latin typeface="Humanst521 BT" panose="020B0602020204020204" pitchFamily="34" charset="0"/>
                <a:ea typeface="Calibri" panose="020F0502020204030204" pitchFamily="34" charset="0"/>
                <a:cs typeface="Times New Roman" panose="02020603050405020304" pitchFamily="18" charset="0"/>
              </a:rPr>
              <a:t>the</a:t>
            </a:r>
            <a:r>
              <a:rPr lang="es-ES" sz="2000" dirty="0" smtClean="0">
                <a:effectLst/>
                <a:latin typeface="Humanst521 BT" panose="020B0602020204020204" pitchFamily="34" charset="0"/>
                <a:ea typeface="Calibri" panose="020F0502020204030204" pitchFamily="34" charset="0"/>
                <a:cs typeface="Times New Roman" panose="02020603050405020304" pitchFamily="18" charset="0"/>
              </a:rPr>
              <a:t> </a:t>
            </a:r>
            <a:r>
              <a:rPr lang="es-ES" sz="2000" dirty="0" err="1" smtClean="0">
                <a:effectLst/>
                <a:latin typeface="Humanst521 BT" panose="020B0602020204020204" pitchFamily="34" charset="0"/>
                <a:ea typeface="Calibri" panose="020F0502020204030204" pitchFamily="34" charset="0"/>
                <a:cs typeface="Times New Roman" panose="02020603050405020304" pitchFamily="18" charset="0"/>
              </a:rPr>
              <a:t>following</a:t>
            </a:r>
            <a:r>
              <a:rPr lang="es-ES" sz="2000" dirty="0" smtClean="0">
                <a:effectLst/>
                <a:latin typeface="Humanst521 BT" panose="020B0602020204020204" pitchFamily="34" charset="0"/>
                <a:ea typeface="Calibri" panose="020F0502020204030204" pitchFamily="34" charset="0"/>
                <a:cs typeface="Times New Roman" panose="02020603050405020304" pitchFamily="18" charset="0"/>
              </a:rPr>
              <a:t> </a:t>
            </a:r>
            <a:r>
              <a:rPr lang="es-ES" sz="2000" dirty="0" err="1" smtClean="0">
                <a:effectLst/>
                <a:latin typeface="Humanst521 BT" panose="020B0602020204020204" pitchFamily="34" charset="0"/>
                <a:ea typeface="Calibri" panose="020F0502020204030204" pitchFamily="34" charset="0"/>
                <a:cs typeface="Times New Roman" panose="02020603050405020304" pitchFamily="18" charset="0"/>
              </a:rPr>
              <a:t>table</a:t>
            </a:r>
            <a:r>
              <a:rPr lang="es-ES" sz="2000" dirty="0" smtClean="0">
                <a:effectLst/>
                <a:latin typeface="Humanst521 BT" panose="020B0602020204020204" pitchFamily="34" charset="0"/>
                <a:ea typeface="Calibri" panose="020F0502020204030204" pitchFamily="34" charset="0"/>
                <a:cs typeface="Times New Roman" panose="02020603050405020304" pitchFamily="18" charset="0"/>
              </a:rPr>
              <a:t> </a:t>
            </a:r>
            <a:r>
              <a:rPr lang="es-ES" sz="2000" dirty="0" err="1" smtClean="0">
                <a:effectLst/>
                <a:latin typeface="Humanst521 BT" panose="020B0602020204020204" pitchFamily="34" charset="0"/>
                <a:ea typeface="Calibri" panose="020F0502020204030204" pitchFamily="34" charset="0"/>
                <a:cs typeface="Times New Roman" panose="02020603050405020304" pitchFamily="18" charset="0"/>
              </a:rPr>
              <a:t>on</a:t>
            </a:r>
            <a:r>
              <a:rPr lang="es-ES" sz="2000" dirty="0" smtClean="0">
                <a:effectLst/>
                <a:latin typeface="Humanst521 BT" panose="020B0602020204020204" pitchFamily="34" charset="0"/>
                <a:ea typeface="Calibri" panose="020F0502020204030204" pitchFamily="34" charset="0"/>
                <a:cs typeface="Times New Roman" panose="02020603050405020304" pitchFamily="18" charset="0"/>
              </a:rPr>
              <a:t> </a:t>
            </a:r>
            <a:r>
              <a:rPr lang="es-ES" sz="2000" dirty="0" err="1" smtClean="0">
                <a:effectLst/>
                <a:latin typeface="Humanst521 BT" panose="020B0602020204020204" pitchFamily="34" charset="0"/>
                <a:ea typeface="Calibri" panose="020F0502020204030204" pitchFamily="34" charset="0"/>
                <a:cs typeface="Times New Roman" panose="02020603050405020304" pitchFamily="18" charset="0"/>
              </a:rPr>
              <a:t>the</a:t>
            </a:r>
            <a:r>
              <a:rPr lang="es-ES" sz="2000" dirty="0" smtClean="0">
                <a:effectLst/>
                <a:latin typeface="Humanst521 BT" panose="020B0602020204020204" pitchFamily="34" charset="0"/>
                <a:ea typeface="Calibri" panose="020F0502020204030204" pitchFamily="34" charset="0"/>
                <a:cs typeface="Times New Roman" panose="02020603050405020304" pitchFamily="18" charset="0"/>
              </a:rPr>
              <a:t> </a:t>
            </a:r>
            <a:r>
              <a:rPr lang="es-ES" sz="2000" dirty="0" err="1" smtClean="0">
                <a:effectLst/>
                <a:latin typeface="Humanst521 BT" panose="020B0602020204020204" pitchFamily="34" charset="0"/>
                <a:ea typeface="Calibri" panose="020F0502020204030204" pitchFamily="34" charset="0"/>
                <a:cs typeface="Times New Roman" panose="02020603050405020304" pitchFamily="18" charset="0"/>
              </a:rPr>
              <a:t>ecological</a:t>
            </a:r>
            <a:r>
              <a:rPr lang="es-ES" sz="2000" dirty="0" smtClean="0">
                <a:effectLst/>
                <a:latin typeface="Humanst521 BT" panose="020B0602020204020204" pitchFamily="34" charset="0"/>
                <a:ea typeface="Calibri" panose="020F0502020204030204" pitchFamily="34" charset="0"/>
                <a:cs typeface="Times New Roman" panose="02020603050405020304" pitchFamily="18" charset="0"/>
              </a:rPr>
              <a:t> and social </a:t>
            </a:r>
            <a:r>
              <a:rPr lang="es-ES" sz="2000" dirty="0" err="1" smtClean="0">
                <a:effectLst/>
                <a:latin typeface="Humanst521 BT" panose="020B0602020204020204" pitchFamily="34" charset="0"/>
                <a:ea typeface="Calibri" panose="020F0502020204030204" pitchFamily="34" charset="0"/>
                <a:cs typeface="Times New Roman" panose="02020603050405020304" pitchFamily="18" charset="0"/>
              </a:rPr>
              <a:t>effects</a:t>
            </a:r>
            <a:r>
              <a:rPr lang="es-ES" sz="2000" dirty="0" smtClean="0">
                <a:effectLst/>
                <a:latin typeface="Humanst521 BT" panose="020B0602020204020204" pitchFamily="34" charset="0"/>
                <a:ea typeface="Calibri" panose="020F0502020204030204" pitchFamily="34" charset="0"/>
                <a:cs typeface="Times New Roman" panose="02020603050405020304" pitchFamily="18" charset="0"/>
              </a:rPr>
              <a:t> of </a:t>
            </a:r>
            <a:r>
              <a:rPr lang="es-ES" sz="2000" dirty="0" err="1" smtClean="0">
                <a:effectLst/>
                <a:latin typeface="Humanst521 BT" panose="020B0602020204020204" pitchFamily="34" charset="0"/>
                <a:ea typeface="Calibri" panose="020F0502020204030204" pitchFamily="34" charset="0"/>
                <a:cs typeface="Times New Roman" panose="02020603050405020304" pitchFamily="18" charset="0"/>
              </a:rPr>
              <a:t>climate</a:t>
            </a:r>
            <a:r>
              <a:rPr lang="es-ES" sz="2000" dirty="0" smtClean="0">
                <a:effectLst/>
                <a:latin typeface="Humanst521 BT" panose="020B0602020204020204" pitchFamily="34" charset="0"/>
                <a:ea typeface="Calibri" panose="020F0502020204030204" pitchFamily="34" charset="0"/>
                <a:cs typeface="Times New Roman" panose="02020603050405020304" pitchFamily="18" charset="0"/>
              </a:rPr>
              <a:t> </a:t>
            </a:r>
            <a:r>
              <a:rPr lang="es-ES" sz="2000" dirty="0" err="1" smtClean="0">
                <a:effectLst/>
                <a:latin typeface="Humanst521 BT" panose="020B0602020204020204" pitchFamily="34" charset="0"/>
                <a:ea typeface="Calibri" panose="020F0502020204030204" pitchFamily="34" charset="0"/>
                <a:cs typeface="Times New Roman" panose="02020603050405020304" pitchFamily="18" charset="0"/>
              </a:rPr>
              <a:t>change</a:t>
            </a:r>
            <a:r>
              <a:rPr lang="es-ES" sz="2000" dirty="0" smtClean="0">
                <a:effectLst/>
                <a:latin typeface="Humanst521 BT" panose="020B0602020204020204" pitchFamily="34" charset="0"/>
                <a:ea typeface="Calibri" panose="020F0502020204030204" pitchFamily="34" charset="0"/>
                <a:cs typeface="Times New Roman" panose="02020603050405020304" pitchFamily="18" charset="0"/>
              </a:rPr>
              <a:t> in </a:t>
            </a:r>
            <a:r>
              <a:rPr lang="es-ES" sz="2000" dirty="0" err="1" smtClean="0">
                <a:effectLst/>
                <a:latin typeface="Humanst521 BT" panose="020B0602020204020204" pitchFamily="34" charset="0"/>
                <a:ea typeface="Calibri" panose="020F0502020204030204" pitchFamily="34" charset="0"/>
                <a:cs typeface="Times New Roman" panose="02020603050405020304" pitchFamily="18" charset="0"/>
              </a:rPr>
              <a:t>the</a:t>
            </a:r>
            <a:r>
              <a:rPr lang="es-ES" sz="2000" dirty="0" smtClean="0">
                <a:effectLst/>
                <a:latin typeface="Humanst521 BT" panose="020B0602020204020204" pitchFamily="34" charset="0"/>
                <a:ea typeface="Calibri" panose="020F0502020204030204" pitchFamily="34" charset="0"/>
                <a:cs typeface="Times New Roman" panose="02020603050405020304" pitchFamily="18" charset="0"/>
              </a:rPr>
              <a:t> </a:t>
            </a:r>
            <a:r>
              <a:rPr lang="es-ES" sz="2000" dirty="0" err="1" smtClean="0">
                <a:effectLst/>
                <a:latin typeface="Humanst521 BT" panose="020B0602020204020204" pitchFamily="34" charset="0"/>
                <a:ea typeface="Calibri" panose="020F0502020204030204" pitchFamily="34" charset="0"/>
                <a:cs typeface="Times New Roman" panose="02020603050405020304" pitchFamily="18" charset="0"/>
              </a:rPr>
              <a:t>different</a:t>
            </a:r>
            <a:r>
              <a:rPr lang="es-ES" sz="2000" dirty="0" smtClean="0">
                <a:effectLst/>
                <a:latin typeface="Humanst521 BT" panose="020B0602020204020204" pitchFamily="34" charset="0"/>
                <a:ea typeface="Calibri" panose="020F0502020204030204" pitchFamily="34" charset="0"/>
                <a:cs typeface="Times New Roman" panose="02020603050405020304" pitchFamily="18" charset="0"/>
              </a:rPr>
              <a:t> </a:t>
            </a:r>
            <a:r>
              <a:rPr lang="es-ES" sz="2000" dirty="0" err="1" smtClean="0">
                <a:effectLst/>
                <a:latin typeface="Humanst521 BT" panose="020B0602020204020204" pitchFamily="34" charset="0"/>
                <a:ea typeface="Calibri" panose="020F0502020204030204" pitchFamily="34" charset="0"/>
                <a:cs typeface="Times New Roman" panose="02020603050405020304" pitchFamily="18" charset="0"/>
              </a:rPr>
              <a:t>countries</a:t>
            </a:r>
            <a:r>
              <a:rPr lang="es-ES" sz="2000" dirty="0" smtClean="0">
                <a:effectLst/>
                <a:latin typeface="Humanst521 BT" panose="020B0602020204020204" pitchFamily="34" charset="0"/>
                <a:ea typeface="Calibri" panose="020F0502020204030204" pitchFamily="34" charset="0"/>
                <a:cs typeface="Times New Roman" panose="02020603050405020304" pitchFamily="18" charset="0"/>
              </a:rPr>
              <a:t> of </a:t>
            </a:r>
            <a:r>
              <a:rPr lang="es-ES" sz="2000" dirty="0" err="1" smtClean="0">
                <a:effectLst/>
                <a:latin typeface="Humanst521 BT" panose="020B0602020204020204" pitchFamily="34" charset="0"/>
                <a:ea typeface="Calibri" panose="020F0502020204030204" pitchFamily="34" charset="0"/>
                <a:cs typeface="Times New Roman" panose="02020603050405020304" pitchFamily="18" charset="0"/>
              </a:rPr>
              <a:t>Latin</a:t>
            </a:r>
            <a:r>
              <a:rPr lang="es-ES" sz="2000" dirty="0" smtClean="0">
                <a:effectLst/>
                <a:latin typeface="Humanst521 BT" panose="020B0602020204020204" pitchFamily="34" charset="0"/>
                <a:ea typeface="Calibri" panose="020F0502020204030204" pitchFamily="34" charset="0"/>
                <a:cs typeface="Times New Roman" panose="02020603050405020304" pitchFamily="18" charset="0"/>
              </a:rPr>
              <a:t> </a:t>
            </a:r>
            <a:r>
              <a:rPr lang="es-ES" sz="2000" dirty="0" err="1" smtClean="0">
                <a:effectLst/>
                <a:latin typeface="Humanst521 BT" panose="020B0602020204020204" pitchFamily="34" charset="0"/>
                <a:ea typeface="Calibri" panose="020F0502020204030204" pitchFamily="34" charset="0"/>
                <a:cs typeface="Times New Roman" panose="02020603050405020304" pitchFamily="18" charset="0"/>
              </a:rPr>
              <a:t>America</a:t>
            </a:r>
            <a:r>
              <a:rPr lang="es-ES" sz="2000" dirty="0" smtClean="0">
                <a:effectLst/>
                <a:latin typeface="Humanst521 BT" panose="020B0602020204020204" pitchFamily="34" charset="0"/>
                <a:ea typeface="Calibri" panose="020F0502020204030204" pitchFamily="34" charset="0"/>
                <a:cs typeface="Times New Roman" panose="02020603050405020304" pitchFamily="18" charset="0"/>
              </a:rPr>
              <a:t>.</a:t>
            </a:r>
            <a:endParaRPr lang="en-GB" sz="2000" dirty="0">
              <a:effectLst/>
              <a:latin typeface="Humanst521 BT" panose="020B0602020204020204" pitchFamily="34" charset="0"/>
              <a:ea typeface="Calibri" panose="020F0502020204030204" pitchFamily="34" charset="0"/>
              <a:cs typeface="Times New Roman" panose="02020603050405020304" pitchFamily="18" charset="0"/>
            </a:endParaRPr>
          </a:p>
        </p:txBody>
      </p:sp>
      <p:sp>
        <p:nvSpPr>
          <p:cNvPr id="5" name="Text Box 9"/>
          <p:cNvSpPr txBox="1"/>
          <p:nvPr/>
        </p:nvSpPr>
        <p:spPr>
          <a:xfrm rot="20403457">
            <a:off x="38411" y="746951"/>
            <a:ext cx="900117" cy="383481"/>
          </a:xfrm>
          <a:prstGeom prst="rect">
            <a:avLst/>
          </a:prstGeom>
          <a:solidFill>
            <a:schemeClr val="accent4">
              <a:lumMod val="60000"/>
              <a:lumOff val="4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GB" b="1" dirty="0" err="1" smtClean="0">
                <a:effectLst/>
                <a:latin typeface="Humanst521 BT"/>
              </a:rPr>
              <a:t>Español</a:t>
            </a:r>
            <a:endParaRPr lang="en-GB" sz="2400" dirty="0"/>
          </a:p>
        </p:txBody>
      </p:sp>
      <p:sp>
        <p:nvSpPr>
          <p:cNvPr id="8" name="Text Box 8"/>
          <p:cNvSpPr txBox="1"/>
          <p:nvPr/>
        </p:nvSpPr>
        <p:spPr>
          <a:xfrm rot="882609">
            <a:off x="6406791" y="6054214"/>
            <a:ext cx="736600" cy="528202"/>
          </a:xfrm>
          <a:prstGeom prst="rect">
            <a:avLst/>
          </a:prstGeom>
          <a:solidFill>
            <a:schemeClr val="accent3">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b="1" dirty="0" err="1">
                <a:effectLst/>
                <a:latin typeface="Humanst521 BT"/>
              </a:rPr>
              <a:t>Ingl</a:t>
            </a:r>
            <a:r>
              <a:rPr lang="es-ES" b="1" dirty="0" err="1">
                <a:solidFill>
                  <a:srgbClr val="212121"/>
                </a:solidFill>
                <a:effectLst/>
                <a:latin typeface="Humanst521 BT"/>
              </a:rPr>
              <a:t>és</a:t>
            </a:r>
            <a:r>
              <a:rPr lang="en-GB" sz="2400" dirty="0">
                <a:effectLst/>
              </a:rPr>
              <a:t> </a:t>
            </a:r>
            <a:endParaRPr lang="en-GB" sz="1400" dirty="0">
              <a:effectLst/>
              <a:ea typeface="Calibri"/>
              <a:cs typeface="Times New Roman"/>
            </a:endParaRPr>
          </a:p>
        </p:txBody>
      </p:sp>
    </p:spTree>
    <p:extLst>
      <p:ext uri="{BB962C8B-B14F-4D97-AF65-F5344CB8AC3E}">
        <p14:creationId xmlns:p14="http://schemas.microsoft.com/office/powerpoint/2010/main" val="29659004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873500" y="1841500"/>
            <a:ext cx="4368800" cy="32258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tx1"/>
                </a:solidFill>
                <a:latin typeface="Humanst521 BT" panose="020B0602020204020204" pitchFamily="34" charset="0"/>
              </a:rPr>
              <a:t>Common impacts of climate change in Latin America</a:t>
            </a:r>
            <a:endParaRPr lang="en-GB" sz="3600" b="1" dirty="0">
              <a:solidFill>
                <a:schemeClr val="tx1"/>
              </a:solidFill>
              <a:latin typeface="Humanst521 BT" panose="020B0602020204020204" pitchFamily="34" charset="0"/>
            </a:endParaRPr>
          </a:p>
        </p:txBody>
      </p:sp>
    </p:spTree>
    <p:extLst>
      <p:ext uri="{BB962C8B-B14F-4D97-AF65-F5344CB8AC3E}">
        <p14:creationId xmlns:p14="http://schemas.microsoft.com/office/powerpoint/2010/main" val="161331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550" y="733426"/>
            <a:ext cx="5283200" cy="843189"/>
          </a:xfrm>
        </p:spPr>
        <p:txBody>
          <a:bodyPr>
            <a:normAutofit fontScale="90000"/>
          </a:bodyPr>
          <a:lstStyle/>
          <a:p>
            <a:pPr algn="ctr"/>
            <a:r>
              <a:rPr lang="en-GB" b="1" dirty="0" smtClean="0">
                <a:latin typeface="Humanst521 BT" panose="020B0602020204020204" pitchFamily="34" charset="0"/>
              </a:rPr>
              <a:t>Lesson 5: Evaluate each other’s posters</a:t>
            </a:r>
            <a:endParaRPr lang="en-GB" b="1" dirty="0">
              <a:latin typeface="Humanst521 BT" panose="020B0602020204020204" pitchFamily="34" charset="0"/>
            </a:endParaRPr>
          </a:p>
        </p:txBody>
      </p:sp>
      <p:pic>
        <p:nvPicPr>
          <p:cNvPr id="4" name="Picture 3"/>
          <p:cNvPicPr>
            <a:picLocks noChangeAspect="1"/>
          </p:cNvPicPr>
          <p:nvPr/>
        </p:nvPicPr>
        <p:blipFill>
          <a:blip r:embed="rId2"/>
          <a:stretch>
            <a:fillRect/>
          </a:stretch>
        </p:blipFill>
        <p:spPr>
          <a:xfrm>
            <a:off x="5981700" y="878263"/>
            <a:ext cx="5994400" cy="5182779"/>
          </a:xfrm>
          <a:prstGeom prst="rect">
            <a:avLst/>
          </a:prstGeom>
        </p:spPr>
      </p:pic>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2672105"/>
            <a:ext cx="5676900" cy="1595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20472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735" y="-84780"/>
            <a:ext cx="10515600" cy="1325563"/>
          </a:xfrm>
        </p:spPr>
        <p:txBody>
          <a:bodyPr/>
          <a:lstStyle/>
          <a:p>
            <a:pPr algn="ctr"/>
            <a:r>
              <a:rPr lang="en-GB" b="1" dirty="0" smtClean="0">
                <a:latin typeface="Humanst521 BT" panose="020B0602020204020204" pitchFamily="34" charset="0"/>
              </a:rPr>
              <a:t>Lesson 5: Reflection</a:t>
            </a:r>
            <a:endParaRPr lang="en-GB" b="1" dirty="0">
              <a:latin typeface="Humanst521 BT" panose="020B0602020204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75464695"/>
              </p:ext>
            </p:extLst>
          </p:nvPr>
        </p:nvGraphicFramePr>
        <p:xfrm>
          <a:off x="2321718" y="1714500"/>
          <a:ext cx="7767633" cy="4732500"/>
        </p:xfrm>
        <a:graphic>
          <a:graphicData uri="http://schemas.openxmlformats.org/drawingml/2006/table">
            <a:tbl>
              <a:tblPr firstRow="1" firstCol="1" bandRow="1">
                <a:tableStyleId>{5C22544A-7EE6-4342-B048-85BDC9FD1C3A}</a:tableStyleId>
              </a:tblPr>
              <a:tblGrid>
                <a:gridCol w="2578020"/>
                <a:gridCol w="1034229"/>
                <a:gridCol w="842830"/>
                <a:gridCol w="836113"/>
                <a:gridCol w="836113"/>
                <a:gridCol w="820164"/>
                <a:gridCol w="820164"/>
              </a:tblGrid>
              <a:tr h="578414">
                <a:tc>
                  <a:txBody>
                    <a:bodyPr/>
                    <a:lstStyle/>
                    <a:p>
                      <a:pPr>
                        <a:lnSpc>
                          <a:spcPct val="115000"/>
                        </a:lnSpc>
                        <a:spcAft>
                          <a:spcPts val="1000"/>
                        </a:spcAft>
                      </a:pPr>
                      <a:r>
                        <a:rPr lang="de-DE" sz="1600" dirty="0">
                          <a:effectLst/>
                        </a:rPr>
                        <a:t>Yo sé… / I can...</a:t>
                      </a:r>
                      <a:endParaRPr lang="en-GB" sz="1600" dirty="0">
                        <a:effectLst/>
                        <a:latin typeface="Calibri"/>
                        <a:ea typeface="Calibri"/>
                        <a:cs typeface="Times New Roman"/>
                      </a:endParaRPr>
                    </a:p>
                  </a:txBody>
                  <a:tcPr marL="68580" marR="68580" marT="0" marB="0"/>
                </a:tc>
                <a:tc>
                  <a:txBody>
                    <a:bodyPr/>
                    <a:lstStyle/>
                    <a:p>
                      <a:pPr>
                        <a:lnSpc>
                          <a:spcPct val="115000"/>
                        </a:lnSpc>
                        <a:spcAft>
                          <a:spcPts val="1000"/>
                        </a:spcAft>
                      </a:pPr>
                      <a:r>
                        <a:rPr lang="de-DE" sz="1600">
                          <a:effectLst/>
                        </a:rPr>
                        <a:t> </a:t>
                      </a:r>
                      <a:endParaRPr lang="en-GB" sz="1600">
                        <a:effectLst/>
                        <a:latin typeface="Calibri"/>
                        <a:ea typeface="Calibri"/>
                        <a:cs typeface="Times New Roman"/>
                      </a:endParaRPr>
                    </a:p>
                  </a:txBody>
                  <a:tcPr marL="68580" marR="68580" marT="0" marB="0"/>
                </a:tc>
                <a:tc>
                  <a:txBody>
                    <a:bodyPr/>
                    <a:lstStyle/>
                    <a:p>
                      <a:pPr>
                        <a:lnSpc>
                          <a:spcPct val="115000"/>
                        </a:lnSpc>
                        <a:spcAft>
                          <a:spcPts val="1000"/>
                        </a:spcAft>
                      </a:pPr>
                      <a:r>
                        <a:rPr lang="de-DE" sz="1600" dirty="0">
                          <a:effectLst/>
                        </a:rPr>
                        <a:t>++</a:t>
                      </a:r>
                      <a:endParaRPr lang="en-GB" sz="1600" dirty="0">
                        <a:effectLst/>
                        <a:latin typeface="Calibri"/>
                        <a:ea typeface="Calibri"/>
                        <a:cs typeface="Times New Roman"/>
                      </a:endParaRPr>
                    </a:p>
                  </a:txBody>
                  <a:tcPr marL="68580" marR="68580" marT="0" marB="0"/>
                </a:tc>
                <a:tc>
                  <a:txBody>
                    <a:bodyPr/>
                    <a:lstStyle/>
                    <a:p>
                      <a:pPr>
                        <a:lnSpc>
                          <a:spcPct val="115000"/>
                        </a:lnSpc>
                        <a:spcAft>
                          <a:spcPts val="1000"/>
                        </a:spcAft>
                      </a:pPr>
                      <a:r>
                        <a:rPr lang="de-DE" sz="1600">
                          <a:effectLst/>
                        </a:rPr>
                        <a:t>+</a:t>
                      </a:r>
                      <a:endParaRPr lang="en-GB" sz="1600">
                        <a:effectLst/>
                        <a:latin typeface="Calibri"/>
                        <a:ea typeface="Calibri"/>
                        <a:cs typeface="Times New Roman"/>
                      </a:endParaRPr>
                    </a:p>
                  </a:txBody>
                  <a:tcPr marL="68580" marR="68580" marT="0" marB="0"/>
                </a:tc>
                <a:tc>
                  <a:txBody>
                    <a:bodyPr/>
                    <a:lstStyle/>
                    <a:p>
                      <a:pPr>
                        <a:lnSpc>
                          <a:spcPct val="115000"/>
                        </a:lnSpc>
                        <a:spcAft>
                          <a:spcPts val="1000"/>
                        </a:spcAft>
                      </a:pPr>
                      <a:r>
                        <a:rPr lang="de-DE" sz="1600">
                          <a:effectLst/>
                        </a:rPr>
                        <a:t>+-</a:t>
                      </a:r>
                      <a:endParaRPr lang="en-GB" sz="1600">
                        <a:effectLst/>
                        <a:latin typeface="Calibri"/>
                        <a:ea typeface="Calibri"/>
                        <a:cs typeface="Times New Roman"/>
                      </a:endParaRPr>
                    </a:p>
                  </a:txBody>
                  <a:tcPr marL="68580" marR="68580" marT="0" marB="0"/>
                </a:tc>
                <a:tc>
                  <a:txBody>
                    <a:bodyPr/>
                    <a:lstStyle/>
                    <a:p>
                      <a:pPr>
                        <a:lnSpc>
                          <a:spcPct val="115000"/>
                        </a:lnSpc>
                        <a:spcAft>
                          <a:spcPts val="1000"/>
                        </a:spcAft>
                      </a:pPr>
                      <a:r>
                        <a:rPr lang="de-DE" sz="1600">
                          <a:effectLst/>
                        </a:rPr>
                        <a:t>-</a:t>
                      </a:r>
                      <a:endParaRPr lang="en-GB" sz="1600">
                        <a:effectLst/>
                        <a:latin typeface="Calibri"/>
                        <a:ea typeface="Calibri"/>
                        <a:cs typeface="Times New Roman"/>
                      </a:endParaRPr>
                    </a:p>
                  </a:txBody>
                  <a:tcPr marL="68580" marR="68580" marT="0" marB="0"/>
                </a:tc>
                <a:tc>
                  <a:txBody>
                    <a:bodyPr/>
                    <a:lstStyle/>
                    <a:p>
                      <a:pPr>
                        <a:lnSpc>
                          <a:spcPct val="115000"/>
                        </a:lnSpc>
                        <a:spcAft>
                          <a:spcPts val="1000"/>
                        </a:spcAft>
                      </a:pPr>
                      <a:r>
                        <a:rPr lang="de-DE" sz="1600">
                          <a:effectLst/>
                        </a:rPr>
                        <a:t>- -</a:t>
                      </a:r>
                      <a:endParaRPr lang="en-GB" sz="1600">
                        <a:effectLst/>
                        <a:latin typeface="Calibri"/>
                        <a:ea typeface="Calibri"/>
                        <a:cs typeface="Times New Roman"/>
                      </a:endParaRPr>
                    </a:p>
                  </a:txBody>
                  <a:tcPr marL="68580" marR="68580" marT="0" marB="0"/>
                </a:tc>
              </a:tr>
              <a:tr h="898770">
                <a:tc rowSpan="2">
                  <a:txBody>
                    <a:bodyPr/>
                    <a:lstStyle/>
                    <a:p>
                      <a:pPr>
                        <a:lnSpc>
                          <a:spcPct val="115000"/>
                        </a:lnSpc>
                        <a:spcAft>
                          <a:spcPts val="1000"/>
                        </a:spcAft>
                      </a:pPr>
                      <a:r>
                        <a:rPr lang="es-ES" sz="1600">
                          <a:effectLst/>
                        </a:rPr>
                        <a:t>…dar ejemplos de los efectos ecológicos del cambio climático </a:t>
                      </a:r>
                      <a:endParaRPr lang="en-GB" sz="1600">
                        <a:effectLst/>
                      </a:endParaRPr>
                    </a:p>
                    <a:p>
                      <a:pPr>
                        <a:lnSpc>
                          <a:spcPct val="115000"/>
                        </a:lnSpc>
                        <a:spcAft>
                          <a:spcPts val="1000"/>
                        </a:spcAft>
                      </a:pPr>
                      <a:r>
                        <a:rPr lang="es-ES" sz="1600">
                          <a:effectLst/>
                        </a:rPr>
                        <a:t>…give examples of the ecological effects of climate change </a:t>
                      </a:r>
                      <a:endParaRPr lang="en-GB" sz="1600">
                        <a:effectLst/>
                        <a:latin typeface="Calibri"/>
                        <a:ea typeface="Calibri"/>
                        <a:cs typeface="Times New Roman"/>
                      </a:endParaRPr>
                    </a:p>
                  </a:txBody>
                  <a:tcPr marL="68580" marR="68580" marT="0" marB="0"/>
                </a:tc>
                <a:tc>
                  <a:txBody>
                    <a:bodyPr/>
                    <a:lstStyle/>
                    <a:p>
                      <a:pPr>
                        <a:lnSpc>
                          <a:spcPct val="115000"/>
                        </a:lnSpc>
                        <a:spcAft>
                          <a:spcPts val="1000"/>
                        </a:spcAft>
                      </a:pPr>
                      <a:r>
                        <a:rPr lang="es-ES" sz="1600">
                          <a:effectLst/>
                        </a:rPr>
                        <a:t>In English </a:t>
                      </a:r>
                      <a:endParaRPr lang="en-GB" sz="1600">
                        <a:effectLst/>
                        <a:latin typeface="Calibri"/>
                        <a:ea typeface="Calibri"/>
                        <a:cs typeface="Times New Roman"/>
                      </a:endParaRPr>
                    </a:p>
                  </a:txBody>
                  <a:tcPr marL="68580" marR="68580" marT="0" marB="0"/>
                </a:tc>
                <a:tc>
                  <a:txBody>
                    <a:bodyPr/>
                    <a:lstStyle/>
                    <a:p>
                      <a:pPr>
                        <a:lnSpc>
                          <a:spcPct val="115000"/>
                        </a:lnSpc>
                        <a:spcAft>
                          <a:spcPts val="1000"/>
                        </a:spcAft>
                      </a:pPr>
                      <a:r>
                        <a:rPr lang="es-ES" sz="1600" dirty="0">
                          <a:effectLst/>
                        </a:rPr>
                        <a:t> </a:t>
                      </a:r>
                      <a:endParaRPr lang="en-GB" sz="1600" dirty="0">
                        <a:effectLst/>
                        <a:latin typeface="Calibri"/>
                        <a:ea typeface="Calibri"/>
                        <a:cs typeface="Times New Roman"/>
                      </a:endParaRPr>
                    </a:p>
                  </a:txBody>
                  <a:tcPr marL="68580" marR="68580" marT="0" marB="0"/>
                </a:tc>
                <a:tc>
                  <a:txBody>
                    <a:bodyPr/>
                    <a:lstStyle/>
                    <a:p>
                      <a:pPr>
                        <a:lnSpc>
                          <a:spcPct val="115000"/>
                        </a:lnSpc>
                        <a:spcAft>
                          <a:spcPts val="1000"/>
                        </a:spcAft>
                      </a:pPr>
                      <a:r>
                        <a:rPr lang="es-ES" sz="1600">
                          <a:effectLst/>
                        </a:rPr>
                        <a:t> </a:t>
                      </a:r>
                      <a:endParaRPr lang="en-GB" sz="1600">
                        <a:effectLst/>
                        <a:latin typeface="Calibri"/>
                        <a:ea typeface="Calibri"/>
                        <a:cs typeface="Times New Roman"/>
                      </a:endParaRPr>
                    </a:p>
                  </a:txBody>
                  <a:tcPr marL="68580" marR="68580" marT="0" marB="0"/>
                </a:tc>
                <a:tc>
                  <a:txBody>
                    <a:bodyPr/>
                    <a:lstStyle/>
                    <a:p>
                      <a:pPr>
                        <a:lnSpc>
                          <a:spcPct val="115000"/>
                        </a:lnSpc>
                        <a:spcAft>
                          <a:spcPts val="1000"/>
                        </a:spcAft>
                      </a:pPr>
                      <a:r>
                        <a:rPr lang="es-ES" sz="1600">
                          <a:effectLst/>
                        </a:rPr>
                        <a:t> </a:t>
                      </a:r>
                      <a:endParaRPr lang="en-GB" sz="1600">
                        <a:effectLst/>
                        <a:latin typeface="Calibri"/>
                        <a:ea typeface="Calibri"/>
                        <a:cs typeface="Times New Roman"/>
                      </a:endParaRPr>
                    </a:p>
                  </a:txBody>
                  <a:tcPr marL="68580" marR="68580" marT="0" marB="0"/>
                </a:tc>
                <a:tc>
                  <a:txBody>
                    <a:bodyPr/>
                    <a:lstStyle/>
                    <a:p>
                      <a:pPr>
                        <a:lnSpc>
                          <a:spcPct val="115000"/>
                        </a:lnSpc>
                        <a:spcAft>
                          <a:spcPts val="1000"/>
                        </a:spcAft>
                      </a:pPr>
                      <a:r>
                        <a:rPr lang="es-ES" sz="1600">
                          <a:effectLst/>
                        </a:rPr>
                        <a:t> </a:t>
                      </a:r>
                      <a:endParaRPr lang="en-GB" sz="1600">
                        <a:effectLst/>
                        <a:latin typeface="Calibri"/>
                        <a:ea typeface="Calibri"/>
                        <a:cs typeface="Times New Roman"/>
                      </a:endParaRPr>
                    </a:p>
                  </a:txBody>
                  <a:tcPr marL="68580" marR="68580" marT="0" marB="0"/>
                </a:tc>
                <a:tc>
                  <a:txBody>
                    <a:bodyPr/>
                    <a:lstStyle/>
                    <a:p>
                      <a:pPr>
                        <a:lnSpc>
                          <a:spcPct val="115000"/>
                        </a:lnSpc>
                        <a:spcAft>
                          <a:spcPts val="1000"/>
                        </a:spcAft>
                      </a:pPr>
                      <a:r>
                        <a:rPr lang="es-ES" sz="1600" dirty="0">
                          <a:effectLst/>
                        </a:rPr>
                        <a:t> </a:t>
                      </a:r>
                      <a:endParaRPr lang="en-GB" sz="1600" dirty="0">
                        <a:effectLst/>
                        <a:latin typeface="Calibri"/>
                        <a:ea typeface="Calibri"/>
                        <a:cs typeface="Times New Roman"/>
                      </a:endParaRPr>
                    </a:p>
                  </a:txBody>
                  <a:tcPr marL="68580" marR="68580" marT="0" marB="0"/>
                </a:tc>
              </a:tr>
              <a:tr h="1178273">
                <a:tc vMerge="1">
                  <a:txBody>
                    <a:bodyPr/>
                    <a:lstStyle/>
                    <a:p>
                      <a:endParaRPr lang="en-GB"/>
                    </a:p>
                  </a:txBody>
                  <a:tcPr/>
                </a:tc>
                <a:tc>
                  <a:txBody>
                    <a:bodyPr/>
                    <a:lstStyle/>
                    <a:p>
                      <a:pPr>
                        <a:lnSpc>
                          <a:spcPct val="115000"/>
                        </a:lnSpc>
                        <a:spcAft>
                          <a:spcPts val="1000"/>
                        </a:spcAft>
                      </a:pPr>
                      <a:r>
                        <a:rPr lang="es-ES" sz="1600">
                          <a:effectLst/>
                        </a:rPr>
                        <a:t>en español</a:t>
                      </a:r>
                      <a:endParaRPr lang="en-GB" sz="1600">
                        <a:effectLst/>
                        <a:latin typeface="Calibri"/>
                        <a:ea typeface="Calibri"/>
                        <a:cs typeface="Times New Roman"/>
                      </a:endParaRPr>
                    </a:p>
                  </a:txBody>
                  <a:tcPr marL="68580" marR="68580" marT="0" marB="0"/>
                </a:tc>
                <a:tc>
                  <a:txBody>
                    <a:bodyPr/>
                    <a:lstStyle/>
                    <a:p>
                      <a:pPr>
                        <a:lnSpc>
                          <a:spcPct val="115000"/>
                        </a:lnSpc>
                        <a:spcAft>
                          <a:spcPts val="1000"/>
                        </a:spcAft>
                      </a:pPr>
                      <a:r>
                        <a:rPr lang="es-ES" sz="1600">
                          <a:effectLst/>
                        </a:rPr>
                        <a:t> </a:t>
                      </a:r>
                      <a:endParaRPr lang="en-GB" sz="1600">
                        <a:effectLst/>
                        <a:latin typeface="Calibri"/>
                        <a:ea typeface="Calibri"/>
                        <a:cs typeface="Times New Roman"/>
                      </a:endParaRPr>
                    </a:p>
                  </a:txBody>
                  <a:tcPr marL="68580" marR="68580" marT="0" marB="0"/>
                </a:tc>
                <a:tc>
                  <a:txBody>
                    <a:bodyPr/>
                    <a:lstStyle/>
                    <a:p>
                      <a:pPr>
                        <a:lnSpc>
                          <a:spcPct val="115000"/>
                        </a:lnSpc>
                        <a:spcAft>
                          <a:spcPts val="1000"/>
                        </a:spcAft>
                      </a:pPr>
                      <a:r>
                        <a:rPr lang="es-ES" sz="1600">
                          <a:effectLst/>
                        </a:rPr>
                        <a:t> </a:t>
                      </a:r>
                      <a:endParaRPr lang="en-GB" sz="1600">
                        <a:effectLst/>
                        <a:latin typeface="Calibri"/>
                        <a:ea typeface="Calibri"/>
                        <a:cs typeface="Times New Roman"/>
                      </a:endParaRPr>
                    </a:p>
                  </a:txBody>
                  <a:tcPr marL="68580" marR="68580" marT="0" marB="0"/>
                </a:tc>
                <a:tc>
                  <a:txBody>
                    <a:bodyPr/>
                    <a:lstStyle/>
                    <a:p>
                      <a:pPr>
                        <a:lnSpc>
                          <a:spcPct val="115000"/>
                        </a:lnSpc>
                        <a:spcAft>
                          <a:spcPts val="1000"/>
                        </a:spcAft>
                      </a:pPr>
                      <a:r>
                        <a:rPr lang="es-ES" sz="1600">
                          <a:effectLst/>
                        </a:rPr>
                        <a:t> </a:t>
                      </a:r>
                      <a:endParaRPr lang="en-GB" sz="1600">
                        <a:effectLst/>
                        <a:latin typeface="Calibri"/>
                        <a:ea typeface="Calibri"/>
                        <a:cs typeface="Times New Roman"/>
                      </a:endParaRPr>
                    </a:p>
                  </a:txBody>
                  <a:tcPr marL="68580" marR="68580" marT="0" marB="0"/>
                </a:tc>
                <a:tc>
                  <a:txBody>
                    <a:bodyPr/>
                    <a:lstStyle/>
                    <a:p>
                      <a:pPr>
                        <a:lnSpc>
                          <a:spcPct val="115000"/>
                        </a:lnSpc>
                        <a:spcAft>
                          <a:spcPts val="1000"/>
                        </a:spcAft>
                      </a:pPr>
                      <a:r>
                        <a:rPr lang="es-ES" sz="1600">
                          <a:effectLst/>
                        </a:rPr>
                        <a:t> </a:t>
                      </a:r>
                      <a:endParaRPr lang="en-GB" sz="1600">
                        <a:effectLst/>
                        <a:latin typeface="Calibri"/>
                        <a:ea typeface="Calibri"/>
                        <a:cs typeface="Times New Roman"/>
                      </a:endParaRPr>
                    </a:p>
                  </a:txBody>
                  <a:tcPr marL="68580" marR="68580" marT="0" marB="0"/>
                </a:tc>
                <a:tc>
                  <a:txBody>
                    <a:bodyPr/>
                    <a:lstStyle/>
                    <a:p>
                      <a:pPr>
                        <a:lnSpc>
                          <a:spcPct val="115000"/>
                        </a:lnSpc>
                        <a:spcAft>
                          <a:spcPts val="1000"/>
                        </a:spcAft>
                      </a:pPr>
                      <a:r>
                        <a:rPr lang="es-ES" sz="1600">
                          <a:effectLst/>
                        </a:rPr>
                        <a:t> </a:t>
                      </a:r>
                      <a:endParaRPr lang="en-GB" sz="1600">
                        <a:effectLst/>
                        <a:latin typeface="Calibri"/>
                        <a:ea typeface="Calibri"/>
                        <a:cs typeface="Times New Roman"/>
                      </a:endParaRPr>
                    </a:p>
                  </a:txBody>
                  <a:tcPr marL="68580" marR="68580" marT="0" marB="0"/>
                </a:tc>
              </a:tr>
              <a:tr h="810535">
                <a:tc rowSpan="2">
                  <a:txBody>
                    <a:bodyPr/>
                    <a:lstStyle/>
                    <a:p>
                      <a:pPr>
                        <a:lnSpc>
                          <a:spcPct val="115000"/>
                        </a:lnSpc>
                        <a:spcAft>
                          <a:spcPts val="1000"/>
                        </a:spcAft>
                      </a:pPr>
                      <a:r>
                        <a:rPr lang="es-ES" sz="1600">
                          <a:effectLst/>
                        </a:rPr>
                        <a:t>…dar ejemplos de los efectos sociales del cambio climático </a:t>
                      </a:r>
                      <a:endParaRPr lang="en-GB" sz="1600">
                        <a:effectLst/>
                      </a:endParaRPr>
                    </a:p>
                    <a:p>
                      <a:pPr>
                        <a:lnSpc>
                          <a:spcPct val="115000"/>
                        </a:lnSpc>
                        <a:spcAft>
                          <a:spcPts val="1000"/>
                        </a:spcAft>
                      </a:pPr>
                      <a:r>
                        <a:rPr lang="es-ES" sz="1600">
                          <a:effectLst/>
                        </a:rPr>
                        <a:t>…give examples of the social effects of climate change</a:t>
                      </a:r>
                      <a:endParaRPr lang="en-GB" sz="1600">
                        <a:effectLst/>
                        <a:latin typeface="Calibri"/>
                        <a:ea typeface="Calibri"/>
                        <a:cs typeface="Times New Roman"/>
                      </a:endParaRPr>
                    </a:p>
                  </a:txBody>
                  <a:tcPr marL="68580" marR="68580" marT="0" marB="0"/>
                </a:tc>
                <a:tc>
                  <a:txBody>
                    <a:bodyPr/>
                    <a:lstStyle/>
                    <a:p>
                      <a:pPr>
                        <a:lnSpc>
                          <a:spcPct val="115000"/>
                        </a:lnSpc>
                        <a:spcAft>
                          <a:spcPts val="1000"/>
                        </a:spcAft>
                      </a:pPr>
                      <a:r>
                        <a:rPr lang="es-ES" sz="1600">
                          <a:effectLst/>
                        </a:rPr>
                        <a:t>In English</a:t>
                      </a:r>
                      <a:endParaRPr lang="en-GB" sz="1600">
                        <a:effectLst/>
                        <a:latin typeface="Calibri"/>
                        <a:ea typeface="Calibri"/>
                        <a:cs typeface="Times New Roman"/>
                      </a:endParaRPr>
                    </a:p>
                  </a:txBody>
                  <a:tcPr marL="68580" marR="68580" marT="0" marB="0"/>
                </a:tc>
                <a:tc>
                  <a:txBody>
                    <a:bodyPr/>
                    <a:lstStyle/>
                    <a:p>
                      <a:pPr>
                        <a:lnSpc>
                          <a:spcPct val="115000"/>
                        </a:lnSpc>
                        <a:spcAft>
                          <a:spcPts val="1000"/>
                        </a:spcAft>
                      </a:pPr>
                      <a:r>
                        <a:rPr lang="es-ES" sz="1600">
                          <a:effectLst/>
                        </a:rPr>
                        <a:t> </a:t>
                      </a:r>
                      <a:endParaRPr lang="en-GB" sz="1600">
                        <a:effectLst/>
                        <a:latin typeface="Calibri"/>
                        <a:ea typeface="Calibri"/>
                        <a:cs typeface="Times New Roman"/>
                      </a:endParaRPr>
                    </a:p>
                  </a:txBody>
                  <a:tcPr marL="68580" marR="68580" marT="0" marB="0"/>
                </a:tc>
                <a:tc>
                  <a:txBody>
                    <a:bodyPr/>
                    <a:lstStyle/>
                    <a:p>
                      <a:pPr>
                        <a:lnSpc>
                          <a:spcPct val="115000"/>
                        </a:lnSpc>
                        <a:spcAft>
                          <a:spcPts val="1000"/>
                        </a:spcAft>
                      </a:pPr>
                      <a:r>
                        <a:rPr lang="es-ES" sz="1600">
                          <a:effectLst/>
                        </a:rPr>
                        <a:t> </a:t>
                      </a:r>
                      <a:endParaRPr lang="en-GB" sz="1600">
                        <a:effectLst/>
                        <a:latin typeface="Calibri"/>
                        <a:ea typeface="Calibri"/>
                        <a:cs typeface="Times New Roman"/>
                      </a:endParaRPr>
                    </a:p>
                  </a:txBody>
                  <a:tcPr marL="68580" marR="68580" marT="0" marB="0"/>
                </a:tc>
                <a:tc>
                  <a:txBody>
                    <a:bodyPr/>
                    <a:lstStyle/>
                    <a:p>
                      <a:pPr>
                        <a:lnSpc>
                          <a:spcPct val="115000"/>
                        </a:lnSpc>
                        <a:spcAft>
                          <a:spcPts val="1000"/>
                        </a:spcAft>
                      </a:pPr>
                      <a:r>
                        <a:rPr lang="es-ES" sz="1600">
                          <a:effectLst/>
                        </a:rPr>
                        <a:t> </a:t>
                      </a:r>
                      <a:endParaRPr lang="en-GB" sz="1600">
                        <a:effectLst/>
                        <a:latin typeface="Calibri"/>
                        <a:ea typeface="Calibri"/>
                        <a:cs typeface="Times New Roman"/>
                      </a:endParaRPr>
                    </a:p>
                  </a:txBody>
                  <a:tcPr marL="68580" marR="68580" marT="0" marB="0"/>
                </a:tc>
                <a:tc>
                  <a:txBody>
                    <a:bodyPr/>
                    <a:lstStyle/>
                    <a:p>
                      <a:pPr>
                        <a:lnSpc>
                          <a:spcPct val="115000"/>
                        </a:lnSpc>
                        <a:spcAft>
                          <a:spcPts val="1000"/>
                        </a:spcAft>
                      </a:pPr>
                      <a:r>
                        <a:rPr lang="es-ES" sz="1600">
                          <a:effectLst/>
                        </a:rPr>
                        <a:t> </a:t>
                      </a:r>
                      <a:endParaRPr lang="en-GB" sz="1600">
                        <a:effectLst/>
                        <a:latin typeface="Calibri"/>
                        <a:ea typeface="Calibri"/>
                        <a:cs typeface="Times New Roman"/>
                      </a:endParaRPr>
                    </a:p>
                  </a:txBody>
                  <a:tcPr marL="68580" marR="68580" marT="0" marB="0"/>
                </a:tc>
                <a:tc>
                  <a:txBody>
                    <a:bodyPr/>
                    <a:lstStyle/>
                    <a:p>
                      <a:pPr>
                        <a:lnSpc>
                          <a:spcPct val="115000"/>
                        </a:lnSpc>
                        <a:spcAft>
                          <a:spcPts val="1000"/>
                        </a:spcAft>
                      </a:pPr>
                      <a:r>
                        <a:rPr lang="es-ES" sz="1600">
                          <a:effectLst/>
                        </a:rPr>
                        <a:t> </a:t>
                      </a:r>
                      <a:endParaRPr lang="en-GB" sz="1600">
                        <a:effectLst/>
                        <a:latin typeface="Calibri"/>
                        <a:ea typeface="Calibri"/>
                        <a:cs typeface="Times New Roman"/>
                      </a:endParaRPr>
                    </a:p>
                  </a:txBody>
                  <a:tcPr marL="68580" marR="68580" marT="0" marB="0"/>
                </a:tc>
              </a:tr>
              <a:tr h="1266508">
                <a:tc vMerge="1">
                  <a:txBody>
                    <a:bodyPr/>
                    <a:lstStyle/>
                    <a:p>
                      <a:endParaRPr lang="en-GB"/>
                    </a:p>
                  </a:txBody>
                  <a:tcPr/>
                </a:tc>
                <a:tc>
                  <a:txBody>
                    <a:bodyPr/>
                    <a:lstStyle/>
                    <a:p>
                      <a:pPr>
                        <a:lnSpc>
                          <a:spcPct val="115000"/>
                        </a:lnSpc>
                        <a:spcAft>
                          <a:spcPts val="1000"/>
                        </a:spcAft>
                      </a:pPr>
                      <a:r>
                        <a:rPr lang="es-ES" sz="1600">
                          <a:effectLst/>
                        </a:rPr>
                        <a:t>en español</a:t>
                      </a:r>
                      <a:endParaRPr lang="en-GB" sz="1600">
                        <a:effectLst/>
                        <a:latin typeface="Calibri"/>
                        <a:ea typeface="Calibri"/>
                        <a:cs typeface="Times New Roman"/>
                      </a:endParaRPr>
                    </a:p>
                  </a:txBody>
                  <a:tcPr marL="68580" marR="68580" marT="0" marB="0"/>
                </a:tc>
                <a:tc>
                  <a:txBody>
                    <a:bodyPr/>
                    <a:lstStyle/>
                    <a:p>
                      <a:pPr>
                        <a:lnSpc>
                          <a:spcPct val="115000"/>
                        </a:lnSpc>
                        <a:spcAft>
                          <a:spcPts val="1000"/>
                        </a:spcAft>
                      </a:pPr>
                      <a:r>
                        <a:rPr lang="es-ES" sz="1600" dirty="0">
                          <a:effectLst/>
                        </a:rPr>
                        <a:t> </a:t>
                      </a:r>
                      <a:endParaRPr lang="en-GB" sz="1600" dirty="0">
                        <a:effectLst/>
                        <a:latin typeface="Calibri"/>
                        <a:ea typeface="Calibri"/>
                        <a:cs typeface="Times New Roman"/>
                      </a:endParaRPr>
                    </a:p>
                  </a:txBody>
                  <a:tcPr marL="68580" marR="68580" marT="0" marB="0"/>
                </a:tc>
                <a:tc>
                  <a:txBody>
                    <a:bodyPr/>
                    <a:lstStyle/>
                    <a:p>
                      <a:pPr>
                        <a:lnSpc>
                          <a:spcPct val="115000"/>
                        </a:lnSpc>
                        <a:spcAft>
                          <a:spcPts val="1000"/>
                        </a:spcAft>
                      </a:pPr>
                      <a:r>
                        <a:rPr lang="es-ES" sz="1600">
                          <a:effectLst/>
                        </a:rPr>
                        <a:t> </a:t>
                      </a:r>
                      <a:endParaRPr lang="en-GB" sz="1600">
                        <a:effectLst/>
                        <a:latin typeface="Calibri"/>
                        <a:ea typeface="Calibri"/>
                        <a:cs typeface="Times New Roman"/>
                      </a:endParaRPr>
                    </a:p>
                  </a:txBody>
                  <a:tcPr marL="68580" marR="68580" marT="0" marB="0"/>
                </a:tc>
                <a:tc>
                  <a:txBody>
                    <a:bodyPr/>
                    <a:lstStyle/>
                    <a:p>
                      <a:pPr>
                        <a:lnSpc>
                          <a:spcPct val="115000"/>
                        </a:lnSpc>
                        <a:spcAft>
                          <a:spcPts val="1000"/>
                        </a:spcAft>
                      </a:pPr>
                      <a:r>
                        <a:rPr lang="es-ES" sz="1600">
                          <a:effectLst/>
                        </a:rPr>
                        <a:t> </a:t>
                      </a:r>
                      <a:endParaRPr lang="en-GB" sz="1600">
                        <a:effectLst/>
                        <a:latin typeface="Calibri"/>
                        <a:ea typeface="Calibri"/>
                        <a:cs typeface="Times New Roman"/>
                      </a:endParaRPr>
                    </a:p>
                  </a:txBody>
                  <a:tcPr marL="68580" marR="68580" marT="0" marB="0"/>
                </a:tc>
                <a:tc>
                  <a:txBody>
                    <a:bodyPr/>
                    <a:lstStyle/>
                    <a:p>
                      <a:pPr>
                        <a:lnSpc>
                          <a:spcPct val="115000"/>
                        </a:lnSpc>
                        <a:spcAft>
                          <a:spcPts val="1000"/>
                        </a:spcAft>
                      </a:pPr>
                      <a:r>
                        <a:rPr lang="es-ES" sz="1600">
                          <a:effectLst/>
                        </a:rPr>
                        <a:t> </a:t>
                      </a:r>
                      <a:endParaRPr lang="en-GB" sz="1600">
                        <a:effectLst/>
                        <a:latin typeface="Calibri"/>
                        <a:ea typeface="Calibri"/>
                        <a:cs typeface="Times New Roman"/>
                      </a:endParaRPr>
                    </a:p>
                  </a:txBody>
                  <a:tcPr marL="68580" marR="68580" marT="0" marB="0"/>
                </a:tc>
                <a:tc>
                  <a:txBody>
                    <a:bodyPr/>
                    <a:lstStyle/>
                    <a:p>
                      <a:pPr>
                        <a:lnSpc>
                          <a:spcPct val="115000"/>
                        </a:lnSpc>
                        <a:spcAft>
                          <a:spcPts val="1000"/>
                        </a:spcAft>
                      </a:pPr>
                      <a:r>
                        <a:rPr lang="es-ES" sz="1600" dirty="0">
                          <a:effectLst/>
                        </a:rPr>
                        <a:t> </a:t>
                      </a:r>
                      <a:endParaRPr lang="en-GB" sz="1600" dirty="0">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1791506" y="1056933"/>
            <a:ext cx="88280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n-US" sz="2400" i="0" u="none" strike="noStrike" cap="none" normalizeH="0" baseline="0" dirty="0" smtClean="0">
                <a:ln>
                  <a:noFill/>
                </a:ln>
                <a:solidFill>
                  <a:schemeClr val="tx1"/>
                </a:solidFill>
                <a:effectLst/>
                <a:latin typeface="Humanst521 BT" panose="020B0602020204020204" pitchFamily="34" charset="0"/>
                <a:ea typeface="Calibri" pitchFamily="34" charset="0"/>
                <a:cs typeface="Times New Roman" pitchFamily="18" charset="0"/>
              </a:rPr>
              <a:t>(5b) </a:t>
            </a:r>
            <a:r>
              <a:rPr kumimoji="0" lang="es-ES" altLang="en-US" sz="2400" i="0" u="sng" strike="noStrike" cap="none" normalizeH="0" baseline="0" dirty="0" err="1" smtClean="0">
                <a:ln>
                  <a:noFill/>
                </a:ln>
                <a:solidFill>
                  <a:schemeClr val="tx1"/>
                </a:solidFill>
                <a:effectLst/>
                <a:latin typeface="Humanst521 BT" pitchFamily="34" charset="0"/>
                <a:ea typeface="Calibri" pitchFamily="34" charset="0"/>
                <a:cs typeface="Times New Roman" pitchFamily="18" charset="0"/>
              </a:rPr>
              <a:t>Unit</a:t>
            </a:r>
            <a:r>
              <a:rPr kumimoji="0" lang="es-ES" altLang="en-US" sz="2400" i="0" u="sng" strike="noStrike" cap="none" normalizeH="0" baseline="0" dirty="0" smtClean="0">
                <a:ln>
                  <a:noFill/>
                </a:ln>
                <a:solidFill>
                  <a:schemeClr val="tx1"/>
                </a:solidFill>
                <a:effectLst/>
                <a:latin typeface="Humanst521 BT" pitchFamily="34" charset="0"/>
                <a:ea typeface="Calibri" pitchFamily="34" charset="0"/>
                <a:cs typeface="Times New Roman" pitchFamily="18" charset="0"/>
              </a:rPr>
              <a:t> </a:t>
            </a:r>
            <a:r>
              <a:rPr kumimoji="0" lang="es-ES" altLang="en-US" sz="2400" i="0" u="sng" strike="noStrike" cap="none" normalizeH="0" baseline="0" dirty="0" err="1" smtClean="0">
                <a:ln>
                  <a:noFill/>
                </a:ln>
                <a:solidFill>
                  <a:schemeClr val="tx1"/>
                </a:solidFill>
                <a:effectLst/>
                <a:latin typeface="Humanst521 BT" pitchFamily="34" charset="0"/>
                <a:ea typeface="Calibri" pitchFamily="34" charset="0"/>
                <a:cs typeface="Times New Roman" pitchFamily="18" charset="0"/>
              </a:rPr>
              <a:t>assessment</a:t>
            </a:r>
            <a:r>
              <a:rPr kumimoji="0" lang="es-ES" altLang="en-US" sz="2400" i="0" u="sng" strike="noStrike" cap="none" normalizeH="0" baseline="0" dirty="0" smtClean="0">
                <a:ln>
                  <a:noFill/>
                </a:ln>
                <a:solidFill>
                  <a:schemeClr val="tx1"/>
                </a:solidFill>
                <a:effectLst/>
                <a:latin typeface="Humanst521 BT" pitchFamily="34" charset="0"/>
                <a:ea typeface="Calibri" pitchFamily="34" charset="0"/>
                <a:cs typeface="Times New Roman" pitchFamily="18" charset="0"/>
              </a:rPr>
              <a:t> “</a:t>
            </a:r>
            <a:r>
              <a:rPr kumimoji="0" lang="es-ES" altLang="en-US" sz="2400" i="0" u="sng" strike="noStrike" cap="none" normalizeH="0" baseline="0" dirty="0" err="1" smtClean="0">
                <a:ln>
                  <a:noFill/>
                </a:ln>
                <a:solidFill>
                  <a:schemeClr val="tx1"/>
                </a:solidFill>
                <a:effectLst/>
                <a:latin typeface="Humanst521 BT" pitchFamily="34" charset="0"/>
                <a:ea typeface="Calibri" pitchFamily="34" charset="0"/>
                <a:cs typeface="Times New Roman" pitchFamily="18" charset="0"/>
              </a:rPr>
              <a:t>The</a:t>
            </a:r>
            <a:r>
              <a:rPr kumimoji="0" lang="es-ES" altLang="en-US" sz="2400" i="0" u="sng" strike="noStrike" cap="none" normalizeH="0" baseline="0" dirty="0" smtClean="0">
                <a:ln>
                  <a:noFill/>
                </a:ln>
                <a:solidFill>
                  <a:schemeClr val="tx1"/>
                </a:solidFill>
                <a:effectLst/>
                <a:latin typeface="Humanst521 BT" pitchFamily="34" charset="0"/>
                <a:ea typeface="Calibri" pitchFamily="34" charset="0"/>
                <a:cs typeface="Times New Roman" pitchFamily="18" charset="0"/>
              </a:rPr>
              <a:t> </a:t>
            </a:r>
            <a:r>
              <a:rPr kumimoji="0" lang="es-ES" altLang="en-US" sz="2400" i="0" u="sng" strike="noStrike" cap="none" normalizeH="0" baseline="0" dirty="0" err="1" smtClean="0">
                <a:ln>
                  <a:noFill/>
                </a:ln>
                <a:solidFill>
                  <a:schemeClr val="tx1"/>
                </a:solidFill>
                <a:effectLst/>
                <a:latin typeface="Humanst521 BT" pitchFamily="34" charset="0"/>
                <a:ea typeface="Calibri" pitchFamily="34" charset="0"/>
                <a:cs typeface="Times New Roman" pitchFamily="18" charset="0"/>
              </a:rPr>
              <a:t>effects</a:t>
            </a:r>
            <a:r>
              <a:rPr kumimoji="0" lang="es-ES" altLang="en-US" sz="2400" i="0" u="sng" strike="noStrike" cap="none" normalizeH="0" baseline="0" dirty="0" smtClean="0">
                <a:ln>
                  <a:noFill/>
                </a:ln>
                <a:solidFill>
                  <a:schemeClr val="tx1"/>
                </a:solidFill>
                <a:effectLst/>
                <a:latin typeface="Humanst521 BT" pitchFamily="34" charset="0"/>
                <a:ea typeface="Calibri" pitchFamily="34" charset="0"/>
                <a:cs typeface="Times New Roman" pitchFamily="18" charset="0"/>
              </a:rPr>
              <a:t> of </a:t>
            </a:r>
            <a:r>
              <a:rPr kumimoji="0" lang="es-ES" altLang="en-US" sz="2400" i="0" u="sng" strike="noStrike" cap="none" normalizeH="0" baseline="0" dirty="0" err="1" smtClean="0">
                <a:ln>
                  <a:noFill/>
                </a:ln>
                <a:solidFill>
                  <a:schemeClr val="tx1"/>
                </a:solidFill>
                <a:effectLst/>
                <a:latin typeface="Humanst521 BT" pitchFamily="34" charset="0"/>
                <a:ea typeface="Calibri" pitchFamily="34" charset="0"/>
                <a:cs typeface="Times New Roman" pitchFamily="18" charset="0"/>
              </a:rPr>
              <a:t>climate</a:t>
            </a:r>
            <a:r>
              <a:rPr kumimoji="0" lang="es-ES" altLang="en-US" sz="2400" i="0" u="sng" strike="noStrike" cap="none" normalizeH="0" baseline="0" dirty="0" smtClean="0">
                <a:ln>
                  <a:noFill/>
                </a:ln>
                <a:solidFill>
                  <a:schemeClr val="tx1"/>
                </a:solidFill>
                <a:effectLst/>
                <a:latin typeface="Humanst521 BT" pitchFamily="34" charset="0"/>
                <a:ea typeface="Calibri" pitchFamily="34" charset="0"/>
                <a:cs typeface="Times New Roman" pitchFamily="18" charset="0"/>
              </a:rPr>
              <a:t> </a:t>
            </a:r>
            <a:r>
              <a:rPr kumimoji="0" lang="es-ES" altLang="en-US" sz="2400" i="0" u="sng" strike="noStrike" cap="none" normalizeH="0" baseline="0" dirty="0" err="1" smtClean="0">
                <a:ln>
                  <a:noFill/>
                </a:ln>
                <a:solidFill>
                  <a:schemeClr val="tx1"/>
                </a:solidFill>
                <a:effectLst/>
                <a:latin typeface="Humanst521 BT" pitchFamily="34" charset="0"/>
                <a:ea typeface="Calibri" pitchFamily="34" charset="0"/>
                <a:cs typeface="Times New Roman" pitchFamily="18" charset="0"/>
              </a:rPr>
              <a:t>change</a:t>
            </a:r>
            <a:r>
              <a:rPr kumimoji="0" lang="es-ES" altLang="en-US" sz="2400" i="0" u="sng" strike="noStrike" cap="none" normalizeH="0" baseline="0" dirty="0" smtClean="0">
                <a:ln>
                  <a:noFill/>
                </a:ln>
                <a:solidFill>
                  <a:schemeClr val="tx1"/>
                </a:solidFill>
                <a:effectLst/>
                <a:latin typeface="Humanst521 BT" pitchFamily="34" charset="0"/>
                <a:ea typeface="Calibri" pitchFamily="34" charset="0"/>
                <a:cs typeface="Times New Roman" pitchFamily="18" charset="0"/>
              </a:rPr>
              <a:t> in </a:t>
            </a:r>
            <a:r>
              <a:rPr kumimoji="0" lang="es-ES" altLang="en-US" sz="2400" i="0" u="sng" strike="noStrike" cap="none" normalizeH="0" baseline="0" dirty="0" err="1" smtClean="0">
                <a:ln>
                  <a:noFill/>
                </a:ln>
                <a:solidFill>
                  <a:schemeClr val="tx1"/>
                </a:solidFill>
                <a:effectLst/>
                <a:latin typeface="Humanst521 BT" pitchFamily="34" charset="0"/>
                <a:ea typeface="Calibri" pitchFamily="34" charset="0"/>
                <a:cs typeface="Times New Roman" pitchFamily="18" charset="0"/>
              </a:rPr>
              <a:t>Latin</a:t>
            </a:r>
            <a:r>
              <a:rPr kumimoji="0" lang="es-ES" altLang="en-US" sz="2400" i="0" u="sng" strike="noStrike" cap="none" normalizeH="0" baseline="0" dirty="0" smtClean="0">
                <a:ln>
                  <a:noFill/>
                </a:ln>
                <a:solidFill>
                  <a:schemeClr val="tx1"/>
                </a:solidFill>
                <a:effectLst/>
                <a:latin typeface="Humanst521 BT" pitchFamily="34" charset="0"/>
                <a:ea typeface="Calibri" pitchFamily="34" charset="0"/>
                <a:cs typeface="Times New Roman" pitchFamily="18" charset="0"/>
              </a:rPr>
              <a:t> </a:t>
            </a:r>
            <a:r>
              <a:rPr kumimoji="0" lang="es-ES" altLang="en-US" sz="2400" i="0" u="sng" strike="noStrike" cap="none" normalizeH="0" baseline="0" dirty="0" err="1" smtClean="0">
                <a:ln>
                  <a:noFill/>
                </a:ln>
                <a:solidFill>
                  <a:schemeClr val="tx1"/>
                </a:solidFill>
                <a:effectLst/>
                <a:latin typeface="Humanst521 BT" pitchFamily="34" charset="0"/>
                <a:ea typeface="Calibri" pitchFamily="34" charset="0"/>
                <a:cs typeface="Times New Roman" pitchFamily="18" charset="0"/>
              </a:rPr>
              <a:t>America</a:t>
            </a:r>
            <a:r>
              <a:rPr kumimoji="0" lang="es-ES" altLang="en-US" sz="2400" i="0" u="sng" strike="noStrike" cap="none" normalizeH="0" baseline="0" dirty="0" smtClean="0">
                <a:ln>
                  <a:noFill/>
                </a:ln>
                <a:solidFill>
                  <a:schemeClr val="tx1"/>
                </a:solidFill>
                <a:effectLst/>
                <a:latin typeface="Calibri"/>
                <a:ea typeface="Calibri" pitchFamily="34" charset="0"/>
                <a:cs typeface="Times New Roman" pitchFamily="18" charset="0"/>
              </a:rPr>
              <a:t>”</a:t>
            </a:r>
            <a:endParaRPr kumimoji="0" lang="es-ES" altLang="en-US" sz="400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92303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98725"/>
            <a:ext cx="10515600" cy="1806575"/>
          </a:xfrm>
        </p:spPr>
        <p:txBody>
          <a:bodyPr>
            <a:normAutofit/>
          </a:bodyPr>
          <a:lstStyle/>
          <a:p>
            <a:pPr marL="0" indent="0" algn="ctr">
              <a:buNone/>
            </a:pPr>
            <a:r>
              <a:rPr lang="en-GB" sz="8800" b="1" dirty="0">
                <a:latin typeface="Humanst521 BT" panose="020B0602020204020204" pitchFamily="34" charset="0"/>
              </a:rPr>
              <a:t>"El </a:t>
            </a:r>
            <a:r>
              <a:rPr lang="en-GB" sz="8800" b="1" dirty="0" err="1">
                <a:latin typeface="Humanst521 BT" panose="020B0602020204020204" pitchFamily="34" charset="0"/>
              </a:rPr>
              <a:t>cambio</a:t>
            </a:r>
            <a:r>
              <a:rPr lang="en-GB" sz="8800" b="1" dirty="0">
                <a:latin typeface="Humanst521 BT" panose="020B0602020204020204" pitchFamily="34" charset="0"/>
              </a:rPr>
              <a:t> </a:t>
            </a:r>
            <a:r>
              <a:rPr lang="en-GB" sz="8800" b="1" dirty="0" err="1">
                <a:latin typeface="Humanst521 BT" panose="020B0602020204020204" pitchFamily="34" charset="0"/>
              </a:rPr>
              <a:t>climático</a:t>
            </a:r>
            <a:r>
              <a:rPr lang="en-GB" sz="8800" b="1" dirty="0">
                <a:latin typeface="Humanst521 BT" panose="020B0602020204020204" pitchFamily="34" charset="0"/>
              </a:rPr>
              <a:t>"</a:t>
            </a:r>
            <a:r>
              <a:rPr lang="en-GB" sz="8800" dirty="0">
                <a:latin typeface="Humanst521 BT" panose="020B0602020204020204" pitchFamily="34" charset="0"/>
              </a:rPr>
              <a:t> </a:t>
            </a:r>
          </a:p>
        </p:txBody>
      </p:sp>
      <p:sp>
        <p:nvSpPr>
          <p:cNvPr id="4" name="Text Box 9"/>
          <p:cNvSpPr txBox="1"/>
          <p:nvPr/>
        </p:nvSpPr>
        <p:spPr>
          <a:xfrm rot="20403457">
            <a:off x="394972" y="1836242"/>
            <a:ext cx="900117" cy="383481"/>
          </a:xfrm>
          <a:prstGeom prst="rect">
            <a:avLst/>
          </a:prstGeom>
          <a:solidFill>
            <a:schemeClr val="accent4">
              <a:lumMod val="60000"/>
              <a:lumOff val="4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GB" b="1" dirty="0" err="1" smtClean="0">
                <a:effectLst/>
                <a:latin typeface="Humanst521 BT"/>
              </a:rPr>
              <a:t>Español</a:t>
            </a:r>
            <a:endParaRPr lang="en-GB" sz="2400" dirty="0"/>
          </a:p>
        </p:txBody>
      </p:sp>
    </p:spTree>
    <p:extLst>
      <p:ext uri="{BB962C8B-B14F-4D97-AF65-F5344CB8AC3E}">
        <p14:creationId xmlns:p14="http://schemas.microsoft.com/office/powerpoint/2010/main" val="2837335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2117725"/>
            <a:ext cx="10515600" cy="1325563"/>
          </a:xfrm>
        </p:spPr>
        <p:txBody>
          <a:bodyPr>
            <a:noAutofit/>
          </a:bodyPr>
          <a:lstStyle/>
          <a:p>
            <a:pPr algn="ctr"/>
            <a:r>
              <a:rPr lang="en-GB" b="1" dirty="0" smtClean="0">
                <a:latin typeface="Humanst521 BT" panose="020B0602020204020204" pitchFamily="34" charset="0"/>
              </a:rPr>
              <a:t/>
            </a:r>
            <a:br>
              <a:rPr lang="en-GB" b="1" dirty="0" smtClean="0">
                <a:latin typeface="Humanst521 BT" panose="020B0602020204020204" pitchFamily="34" charset="0"/>
              </a:rPr>
            </a:br>
            <a:r>
              <a:rPr lang="en-GB" b="1" dirty="0" smtClean="0">
                <a:latin typeface="Humanst521 BT" panose="020B0602020204020204" pitchFamily="34" charset="0"/>
              </a:rPr>
              <a:t/>
            </a:r>
            <a:br>
              <a:rPr lang="en-GB" b="1" dirty="0" smtClean="0">
                <a:latin typeface="Humanst521 BT" panose="020B0602020204020204" pitchFamily="34" charset="0"/>
              </a:rPr>
            </a:br>
            <a:r>
              <a:rPr lang="en-GB" sz="3600" b="1" dirty="0" smtClean="0">
                <a:latin typeface="Humanst521 BT" panose="020B0602020204020204" pitchFamily="34" charset="0"/>
              </a:rPr>
              <a:t>"</a:t>
            </a:r>
            <a:r>
              <a:rPr lang="en-GB" sz="3600" b="1" dirty="0">
                <a:latin typeface="Humanst521 BT" panose="020B0602020204020204" pitchFamily="34" charset="0"/>
              </a:rPr>
              <a:t>El </a:t>
            </a:r>
            <a:r>
              <a:rPr lang="en-GB" sz="3600" b="1" dirty="0" err="1">
                <a:latin typeface="Humanst521 BT" panose="020B0602020204020204" pitchFamily="34" charset="0"/>
              </a:rPr>
              <a:t>cambio</a:t>
            </a:r>
            <a:r>
              <a:rPr lang="en-GB" sz="3600" b="1" dirty="0">
                <a:latin typeface="Humanst521 BT" panose="020B0602020204020204" pitchFamily="34" charset="0"/>
              </a:rPr>
              <a:t> </a:t>
            </a:r>
            <a:r>
              <a:rPr lang="en-GB" sz="3600" b="1" dirty="0" err="1">
                <a:latin typeface="Humanst521 BT" panose="020B0602020204020204" pitchFamily="34" charset="0"/>
              </a:rPr>
              <a:t>climático</a:t>
            </a:r>
            <a:r>
              <a:rPr lang="en-GB" sz="3600" b="1" dirty="0">
                <a:latin typeface="Humanst521 BT" panose="020B0602020204020204" pitchFamily="34" charset="0"/>
              </a:rPr>
              <a:t>"</a:t>
            </a:r>
            <a:r>
              <a:rPr lang="en-GB" sz="3600" dirty="0">
                <a:latin typeface="Humanst521 BT" panose="020B0602020204020204" pitchFamily="34" charset="0"/>
              </a:rPr>
              <a:t> </a:t>
            </a:r>
            <a:r>
              <a:rPr lang="en-GB" sz="3600" dirty="0" smtClean="0">
                <a:latin typeface="Humanst521 BT" panose="020B0602020204020204" pitchFamily="34" charset="0"/>
              </a:rPr>
              <a:t/>
            </a:r>
            <a:br>
              <a:rPr lang="en-GB" sz="3600" dirty="0" smtClean="0">
                <a:latin typeface="Humanst521 BT" panose="020B0602020204020204" pitchFamily="34" charset="0"/>
              </a:rPr>
            </a:br>
            <a:r>
              <a:rPr lang="en-GB" sz="3600" dirty="0" smtClean="0">
                <a:latin typeface="Humanst521 BT" panose="020B0602020204020204" pitchFamily="34" charset="0"/>
              </a:rPr>
              <a:t/>
            </a:r>
            <a:br>
              <a:rPr lang="en-GB" sz="3600" dirty="0" smtClean="0">
                <a:latin typeface="Humanst521 BT" panose="020B0602020204020204" pitchFamily="34" charset="0"/>
              </a:rPr>
            </a:br>
            <a:r>
              <a:rPr lang="en-GB" sz="3600" dirty="0" smtClean="0">
                <a:latin typeface="Humanst521 BT" panose="020B0602020204020204" pitchFamily="34" charset="0"/>
              </a:rPr>
              <a:t>Spanish scheme of work </a:t>
            </a:r>
            <a:br>
              <a:rPr lang="en-GB" sz="3600" dirty="0" smtClean="0">
                <a:latin typeface="Humanst521 BT" panose="020B0602020204020204" pitchFamily="34" charset="0"/>
              </a:rPr>
            </a:br>
            <a:r>
              <a:rPr lang="en-GB" sz="3600" dirty="0">
                <a:latin typeface="Humanst521 BT" panose="020B0602020204020204" pitchFamily="34" charset="0"/>
              </a:rPr>
              <a:t/>
            </a:r>
            <a:br>
              <a:rPr lang="en-GB" sz="3600" dirty="0">
                <a:latin typeface="Humanst521 BT" panose="020B0602020204020204" pitchFamily="34" charset="0"/>
              </a:rPr>
            </a:br>
            <a:r>
              <a:rPr lang="en-GB" sz="3600" b="1" u="sng" dirty="0" smtClean="0">
                <a:latin typeface="Humanst521 BT" panose="020B0602020204020204" pitchFamily="34" charset="0"/>
              </a:rPr>
              <a:t>Lesson </a:t>
            </a:r>
            <a:r>
              <a:rPr lang="en-GB" sz="3600" b="1" u="sng" dirty="0">
                <a:latin typeface="Humanst521 BT" panose="020B0602020204020204" pitchFamily="34" charset="0"/>
              </a:rPr>
              <a:t>6</a:t>
            </a:r>
          </a:p>
        </p:txBody>
      </p:sp>
      <p:pic>
        <p:nvPicPr>
          <p:cNvPr id="3" name="Picture 2" descr="https://lh3.googleusercontent.com/-H3ARMjjUXF4/AAAAAAAAAAI/AAAAAAAAABA/B_-wS6U3tnw/phot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957" y="549318"/>
            <a:ext cx="1279743" cy="1266691"/>
          </a:xfrm>
          <a:prstGeom prst="rect">
            <a:avLst/>
          </a:prstGeom>
          <a:noFill/>
          <a:ln>
            <a:no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701" y="549318"/>
            <a:ext cx="2085304" cy="1039612"/>
          </a:xfrm>
          <a:prstGeom prst="rect">
            <a:avLst/>
          </a:prstGeom>
        </p:spPr>
      </p:pic>
      <p:sp>
        <p:nvSpPr>
          <p:cNvPr id="6" name="TextBox 5"/>
          <p:cNvSpPr txBox="1"/>
          <p:nvPr/>
        </p:nvSpPr>
        <p:spPr>
          <a:xfrm>
            <a:off x="6946899" y="1617406"/>
            <a:ext cx="4241795" cy="276999"/>
          </a:xfrm>
          <a:prstGeom prst="rect">
            <a:avLst/>
          </a:prstGeom>
          <a:noFill/>
        </p:spPr>
        <p:txBody>
          <a:bodyPr wrap="square" rtlCol="0">
            <a:spAutoFit/>
          </a:bodyPr>
          <a:lstStyle/>
          <a:p>
            <a:r>
              <a:rPr lang="en-GB" sz="1200" dirty="0" smtClean="0">
                <a:latin typeface="Humanst521 BT" panose="020B0602020204020204" pitchFamily="34" charset="0"/>
              </a:rPr>
              <a:t>Educating across West Yorkshire for a just and sustainable world</a:t>
            </a:r>
            <a:endParaRPr lang="en-GB" sz="1200" dirty="0">
              <a:latin typeface="Humanst521 BT" panose="020B060202020402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4545" y="549318"/>
            <a:ext cx="2857500" cy="8382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6267" y="5084862"/>
            <a:ext cx="1796133" cy="1201638"/>
          </a:xfrm>
          <a:prstGeom prst="rect">
            <a:avLst/>
          </a:prstGeom>
        </p:spPr>
      </p:pic>
      <p:sp>
        <p:nvSpPr>
          <p:cNvPr id="5" name="Rectangle 4"/>
          <p:cNvSpPr/>
          <p:nvPr/>
        </p:nvSpPr>
        <p:spPr>
          <a:xfrm>
            <a:off x="3962400" y="5084862"/>
            <a:ext cx="6096000" cy="954107"/>
          </a:xfrm>
          <a:prstGeom prst="rect">
            <a:avLst/>
          </a:prstGeom>
        </p:spPr>
        <p:txBody>
          <a:bodyPr>
            <a:spAutoFit/>
          </a:bodyPr>
          <a:lstStyle/>
          <a:p>
            <a:r>
              <a:rPr lang="en-GB" sz="1400" dirty="0"/>
              <a:t>The project ‘Global Fairness: Schools as Agents of Change’ has been funded with support from the European Commission. The contents of these actions are the sole responsibility of the contractor and can in no way be taken to reflect the views of the European Union. </a:t>
            </a:r>
          </a:p>
        </p:txBody>
      </p:sp>
    </p:spTree>
    <p:extLst>
      <p:ext uri="{BB962C8B-B14F-4D97-AF65-F5344CB8AC3E}">
        <p14:creationId xmlns:p14="http://schemas.microsoft.com/office/powerpoint/2010/main" val="126211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800" b="1" u="sng" dirty="0" smtClean="0">
                <a:latin typeface="Humanst521 BT" panose="020B0602020204020204" pitchFamily="34" charset="0"/>
              </a:rPr>
              <a:t>Lesson 6</a:t>
            </a:r>
            <a:endParaRPr lang="en-GB" sz="4800" b="1" u="sng" dirty="0">
              <a:latin typeface="Humanst521 BT" panose="020B0602020204020204" pitchFamily="34" charset="0"/>
            </a:endParaRPr>
          </a:p>
        </p:txBody>
      </p:sp>
      <p:sp>
        <p:nvSpPr>
          <p:cNvPr id="3" name="Content Placeholder 2"/>
          <p:cNvSpPr>
            <a:spLocks noGrp="1"/>
          </p:cNvSpPr>
          <p:nvPr>
            <p:ph idx="1"/>
          </p:nvPr>
        </p:nvSpPr>
        <p:spPr/>
        <p:txBody>
          <a:bodyPr/>
          <a:lstStyle/>
          <a:p>
            <a:r>
              <a:rPr lang="en-GB" b="1" dirty="0" smtClean="0">
                <a:latin typeface="Humanst521 BT" panose="020B0602020204020204" pitchFamily="34" charset="0"/>
              </a:rPr>
              <a:t>Learning outcomes: </a:t>
            </a:r>
            <a:r>
              <a:rPr lang="en-GB" dirty="0" smtClean="0">
                <a:latin typeface="Humanst521 BT" panose="020B0602020204020204" pitchFamily="34" charset="0"/>
              </a:rPr>
              <a:t>Understand how to apply the grammatical form of the subjunctive</a:t>
            </a:r>
            <a:endParaRPr lang="en-GB" dirty="0">
              <a:latin typeface="Humanst521 BT" panose="020B0602020204020204" pitchFamily="34" charset="0"/>
            </a:endParaRPr>
          </a:p>
          <a:p>
            <a:endParaRPr lang="en-GB" b="1" dirty="0" smtClean="0">
              <a:latin typeface="Humanst521 BT" panose="020B0602020204020204" pitchFamily="34" charset="0"/>
            </a:endParaRPr>
          </a:p>
          <a:p>
            <a:endParaRPr lang="en-GB" b="1" dirty="0" smtClean="0">
              <a:latin typeface="Humanst521 BT" panose="020B0602020204020204" pitchFamily="34" charset="0"/>
            </a:endParaRPr>
          </a:p>
          <a:p>
            <a:r>
              <a:rPr lang="en-GB" b="1" dirty="0" smtClean="0">
                <a:latin typeface="Humanst521 BT" panose="020B0602020204020204" pitchFamily="34" charset="0"/>
              </a:rPr>
              <a:t>Lesson objectives:</a:t>
            </a:r>
          </a:p>
          <a:p>
            <a:r>
              <a:rPr lang="en-GB" dirty="0" smtClean="0">
                <a:latin typeface="Humanst521 BT" panose="020B0602020204020204" pitchFamily="34" charset="0"/>
              </a:rPr>
              <a:t>1) Write a list of proposals for an upcoming Climate Change conference</a:t>
            </a:r>
          </a:p>
          <a:p>
            <a:r>
              <a:rPr lang="en-GB" dirty="0" smtClean="0">
                <a:latin typeface="Humanst521 BT" panose="020B0602020204020204" pitchFamily="34" charset="0"/>
              </a:rPr>
              <a:t>2) Write a speech to the Latin American delegation</a:t>
            </a:r>
            <a:endParaRPr lang="en-GB" dirty="0">
              <a:latin typeface="Humanst521 BT" panose="020B0602020204020204" pitchFamily="34" charset="0"/>
            </a:endParaRPr>
          </a:p>
        </p:txBody>
      </p:sp>
    </p:spTree>
    <p:extLst>
      <p:ext uri="{BB962C8B-B14F-4D97-AF65-F5344CB8AC3E}">
        <p14:creationId xmlns:p14="http://schemas.microsoft.com/office/powerpoint/2010/main" val="22287045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365125"/>
            <a:ext cx="11671300" cy="1171575"/>
          </a:xfrm>
        </p:spPr>
        <p:txBody>
          <a:bodyPr>
            <a:normAutofit fontScale="90000"/>
          </a:bodyPr>
          <a:lstStyle/>
          <a:p>
            <a:pPr algn="ctr"/>
            <a:r>
              <a:rPr lang="en-GB" sz="4000" b="1" dirty="0" smtClean="0">
                <a:latin typeface="Humanst521 BT" panose="020B0602020204020204" pitchFamily="34" charset="0"/>
              </a:rPr>
              <a:t>Lesson 6: Demands </a:t>
            </a:r>
            <a:r>
              <a:rPr lang="en-GB" sz="4000" b="1" dirty="0">
                <a:latin typeface="Humanst521 BT" panose="020B0602020204020204" pitchFamily="34" charset="0"/>
              </a:rPr>
              <a:t>of the Latin American delegation to members of the global climate conference</a:t>
            </a:r>
            <a:r>
              <a:rPr lang="en-GB" dirty="0"/>
              <a:t/>
            </a:r>
            <a:br>
              <a:rPr lang="en-GB" dirty="0"/>
            </a:b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69000" y="1863573"/>
            <a:ext cx="5768188" cy="3754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66700" y="1447800"/>
            <a:ext cx="5486400" cy="5170646"/>
          </a:xfrm>
          <a:prstGeom prst="rect">
            <a:avLst/>
          </a:prstGeom>
          <a:noFill/>
        </p:spPr>
        <p:txBody>
          <a:bodyPr wrap="square" rtlCol="0">
            <a:spAutoFit/>
          </a:bodyPr>
          <a:lstStyle/>
          <a:p>
            <a:r>
              <a:rPr lang="en-GB" b="1" i="1" dirty="0" err="1" smtClean="0">
                <a:latin typeface="Humanst521 BT" panose="020B0602020204020204" pitchFamily="34" charset="0"/>
              </a:rPr>
              <a:t>Tarea</a:t>
            </a:r>
            <a:r>
              <a:rPr lang="en-GB" b="1" i="1" dirty="0" smtClean="0">
                <a:latin typeface="Humanst521 BT" panose="020B0602020204020204" pitchFamily="34" charset="0"/>
              </a:rPr>
              <a:t>: </a:t>
            </a:r>
            <a:r>
              <a:rPr lang="es-ES" i="1" dirty="0" smtClean="0">
                <a:latin typeface="Humanst521 BT" panose="020B0602020204020204" pitchFamily="34" charset="0"/>
              </a:rPr>
              <a:t>Trabajad </a:t>
            </a:r>
            <a:r>
              <a:rPr lang="es-ES" i="1" dirty="0">
                <a:latin typeface="Humanst521 BT" panose="020B0602020204020204" pitchFamily="34" charset="0"/>
              </a:rPr>
              <a:t>en grupos de cuatro </a:t>
            </a:r>
            <a:r>
              <a:rPr lang="es-ES" i="1" dirty="0" smtClean="0">
                <a:latin typeface="Humanst521 BT" panose="020B0602020204020204" pitchFamily="34" charset="0"/>
              </a:rPr>
              <a:t>alumnos</a:t>
            </a:r>
            <a:r>
              <a:rPr lang="es-ES" i="1" dirty="0">
                <a:latin typeface="Humanst521 BT" panose="020B0602020204020204" pitchFamily="34" charset="0"/>
              </a:rPr>
              <a:t>. Primero cada </a:t>
            </a:r>
            <a:r>
              <a:rPr lang="es-ES" i="1" dirty="0" smtClean="0">
                <a:latin typeface="Humanst521 BT" panose="020B0602020204020204" pitchFamily="34" charset="0"/>
              </a:rPr>
              <a:t>alumno </a:t>
            </a:r>
            <a:r>
              <a:rPr lang="es-ES" i="1" dirty="0">
                <a:latin typeface="Humanst521 BT" panose="020B0602020204020204" pitchFamily="34" charset="0"/>
              </a:rPr>
              <a:t>escribe ideas acerca del tema en una de las casillas blancas. Después de cinco minutos dad la vuelta a la hoja y leed lo que ha escrito cada uno del grupo. Discutid vuestras propuestas y escribid vuestras ideas comunes en la casilla gris. </a:t>
            </a:r>
            <a:endParaRPr lang="en-GB" i="1" dirty="0">
              <a:latin typeface="Humanst521 BT" panose="020B0602020204020204" pitchFamily="34" charset="0"/>
            </a:endParaRPr>
          </a:p>
          <a:p>
            <a:endParaRPr lang="en-GB" b="1" dirty="0" smtClean="0">
              <a:latin typeface="Humanst521 BT" panose="020B0602020204020204" pitchFamily="34" charset="0"/>
            </a:endParaRPr>
          </a:p>
          <a:p>
            <a:endParaRPr lang="en-GB" b="1" dirty="0">
              <a:latin typeface="Humanst521 BT" panose="020B0602020204020204" pitchFamily="34" charset="0"/>
            </a:endParaRPr>
          </a:p>
          <a:p>
            <a:r>
              <a:rPr lang="en-GB" sz="2400" b="1" dirty="0" smtClean="0">
                <a:latin typeface="Humanst521 BT" panose="020B0602020204020204" pitchFamily="34" charset="0"/>
              </a:rPr>
              <a:t>Task</a:t>
            </a:r>
            <a:r>
              <a:rPr lang="en-GB" sz="2400" b="1" dirty="0">
                <a:latin typeface="Humanst521 BT" panose="020B0602020204020204" pitchFamily="34" charset="0"/>
              </a:rPr>
              <a:t>:</a:t>
            </a:r>
            <a:r>
              <a:rPr lang="en-GB" sz="2400" dirty="0">
                <a:latin typeface="Humanst521 BT" panose="020B0602020204020204" pitchFamily="34" charset="0"/>
              </a:rPr>
              <a:t> </a:t>
            </a:r>
            <a:endParaRPr lang="en-GB" sz="2400" dirty="0" smtClean="0">
              <a:latin typeface="Humanst521 BT" panose="020B0602020204020204" pitchFamily="34" charset="0"/>
            </a:endParaRPr>
          </a:p>
          <a:p>
            <a:pPr marL="457200" indent="-457200">
              <a:buAutoNum type="arabicParenR"/>
            </a:pPr>
            <a:r>
              <a:rPr lang="en-GB" sz="2400" dirty="0" smtClean="0">
                <a:latin typeface="Humanst521 BT" panose="020B0602020204020204" pitchFamily="34" charset="0"/>
              </a:rPr>
              <a:t>Write your individual ideas in </a:t>
            </a:r>
            <a:r>
              <a:rPr lang="en-GB" sz="2400" dirty="0">
                <a:latin typeface="Humanst521 BT" panose="020B0602020204020204" pitchFamily="34" charset="0"/>
              </a:rPr>
              <a:t>one of the white sections</a:t>
            </a:r>
            <a:r>
              <a:rPr lang="en-GB" sz="2400" dirty="0" smtClean="0">
                <a:latin typeface="Humanst521 BT" panose="020B0602020204020204" pitchFamily="34" charset="0"/>
              </a:rPr>
              <a:t>. </a:t>
            </a:r>
          </a:p>
          <a:p>
            <a:pPr marL="457200" indent="-457200">
              <a:buAutoNum type="arabicParenR"/>
            </a:pPr>
            <a:r>
              <a:rPr lang="en-GB" sz="2400" dirty="0" smtClean="0">
                <a:latin typeface="Humanst521 BT" panose="020B0602020204020204" pitchFamily="34" charset="0"/>
              </a:rPr>
              <a:t>After </a:t>
            </a:r>
            <a:r>
              <a:rPr lang="en-GB" sz="2400" dirty="0">
                <a:latin typeface="Humanst521 BT" panose="020B0602020204020204" pitchFamily="34" charset="0"/>
              </a:rPr>
              <a:t>five </a:t>
            </a:r>
            <a:r>
              <a:rPr lang="en-GB" sz="2400" dirty="0" smtClean="0">
                <a:latin typeface="Humanst521 BT" panose="020B0602020204020204" pitchFamily="34" charset="0"/>
              </a:rPr>
              <a:t>minutes, read </a:t>
            </a:r>
            <a:r>
              <a:rPr lang="en-GB" sz="2400" dirty="0">
                <a:latin typeface="Humanst521 BT" panose="020B0602020204020204" pitchFamily="34" charset="0"/>
              </a:rPr>
              <a:t>what </a:t>
            </a:r>
            <a:r>
              <a:rPr lang="en-GB" sz="2400" dirty="0" smtClean="0">
                <a:latin typeface="Humanst521 BT" panose="020B0602020204020204" pitchFamily="34" charset="0"/>
              </a:rPr>
              <a:t>you have written and discuss your proposals </a:t>
            </a:r>
            <a:endParaRPr lang="en-GB" sz="2400" dirty="0">
              <a:latin typeface="Humanst521 BT" panose="020B0602020204020204" pitchFamily="34" charset="0"/>
            </a:endParaRPr>
          </a:p>
          <a:p>
            <a:pPr marL="457200" indent="-457200">
              <a:buAutoNum type="arabicParenR"/>
            </a:pPr>
            <a:r>
              <a:rPr lang="en-GB" sz="2400" dirty="0" smtClean="0">
                <a:latin typeface="Humanst521 BT" panose="020B0602020204020204" pitchFamily="34" charset="0"/>
              </a:rPr>
              <a:t>Write </a:t>
            </a:r>
            <a:r>
              <a:rPr lang="en-GB" sz="2400" dirty="0">
                <a:latin typeface="Humanst521 BT" panose="020B0602020204020204" pitchFamily="34" charset="0"/>
              </a:rPr>
              <a:t>common ideas inside the </a:t>
            </a:r>
            <a:r>
              <a:rPr lang="en-GB" sz="2400" dirty="0" smtClean="0">
                <a:latin typeface="Humanst521 BT" panose="020B0602020204020204" pitchFamily="34" charset="0"/>
              </a:rPr>
              <a:t>grey </a:t>
            </a:r>
            <a:r>
              <a:rPr lang="en-GB" sz="2400" dirty="0">
                <a:latin typeface="Humanst521 BT" panose="020B0602020204020204" pitchFamily="34" charset="0"/>
              </a:rPr>
              <a:t>box.</a:t>
            </a:r>
          </a:p>
          <a:p>
            <a:endParaRPr lang="en-GB" dirty="0"/>
          </a:p>
        </p:txBody>
      </p:sp>
      <p:sp>
        <p:nvSpPr>
          <p:cNvPr id="6" name="Text Box 8"/>
          <p:cNvSpPr txBox="1"/>
          <p:nvPr/>
        </p:nvSpPr>
        <p:spPr>
          <a:xfrm rot="1308496">
            <a:off x="5137022" y="6099313"/>
            <a:ext cx="736600" cy="528202"/>
          </a:xfrm>
          <a:prstGeom prst="rect">
            <a:avLst/>
          </a:prstGeom>
          <a:solidFill>
            <a:schemeClr val="accent3">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b="1" dirty="0" err="1">
                <a:effectLst/>
                <a:latin typeface="Humanst521 BT"/>
              </a:rPr>
              <a:t>Ingl</a:t>
            </a:r>
            <a:r>
              <a:rPr lang="es-ES" b="1" dirty="0" err="1">
                <a:solidFill>
                  <a:srgbClr val="212121"/>
                </a:solidFill>
                <a:effectLst/>
                <a:latin typeface="Humanst521 BT"/>
              </a:rPr>
              <a:t>és</a:t>
            </a:r>
            <a:r>
              <a:rPr lang="en-GB" sz="2400" dirty="0">
                <a:effectLst/>
              </a:rPr>
              <a:t> </a:t>
            </a:r>
            <a:endParaRPr lang="en-GB" sz="1400" dirty="0">
              <a:effectLst/>
              <a:ea typeface="Calibri"/>
              <a:cs typeface="Times New Roman"/>
            </a:endParaRPr>
          </a:p>
        </p:txBody>
      </p:sp>
      <p:sp>
        <p:nvSpPr>
          <p:cNvPr id="7" name="Text Box 9"/>
          <p:cNvSpPr txBox="1"/>
          <p:nvPr/>
        </p:nvSpPr>
        <p:spPr>
          <a:xfrm rot="20403457">
            <a:off x="169932" y="870405"/>
            <a:ext cx="900117" cy="383481"/>
          </a:xfrm>
          <a:prstGeom prst="rect">
            <a:avLst/>
          </a:prstGeom>
          <a:solidFill>
            <a:schemeClr val="accent4">
              <a:lumMod val="60000"/>
              <a:lumOff val="4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GB" b="1" dirty="0" err="1" smtClean="0">
                <a:effectLst/>
                <a:latin typeface="Humanst521 BT"/>
              </a:rPr>
              <a:t>Español</a:t>
            </a:r>
            <a:endParaRPr lang="en-GB" sz="2400" dirty="0"/>
          </a:p>
        </p:txBody>
      </p:sp>
    </p:spTree>
    <p:extLst>
      <p:ext uri="{BB962C8B-B14F-4D97-AF65-F5344CB8AC3E}">
        <p14:creationId xmlns:p14="http://schemas.microsoft.com/office/powerpoint/2010/main" val="9233747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15200480"/>
              </p:ext>
            </p:extLst>
          </p:nvPr>
        </p:nvGraphicFramePr>
        <p:xfrm>
          <a:off x="152400" y="165096"/>
          <a:ext cx="11836400" cy="6734476"/>
        </p:xfrm>
        <a:graphic>
          <a:graphicData uri="http://schemas.openxmlformats.org/drawingml/2006/table">
            <a:tbl>
              <a:tblPr firstRow="1" firstCol="1" bandRow="1">
                <a:tableStyleId>{5C22544A-7EE6-4342-B048-85BDC9FD1C3A}</a:tableStyleId>
              </a:tblPr>
              <a:tblGrid>
                <a:gridCol w="5918200"/>
                <a:gridCol w="5918200"/>
              </a:tblGrid>
              <a:tr h="508157">
                <a:tc>
                  <a:txBody>
                    <a:bodyPr/>
                    <a:lstStyle/>
                    <a:p>
                      <a:pPr>
                        <a:lnSpc>
                          <a:spcPct val="115000"/>
                        </a:lnSpc>
                        <a:spcAft>
                          <a:spcPts val="1000"/>
                        </a:spcAft>
                      </a:pPr>
                      <a:r>
                        <a:rPr lang="es-ES" sz="1600" dirty="0">
                          <a:effectLst/>
                        </a:rPr>
                        <a:t>Así puedes expresar en español esperanzas, propuestas y reivindicaciones </a:t>
                      </a:r>
                      <a:endParaRPr lang="en-GB" sz="1600" dirty="0">
                        <a:effectLst/>
                        <a:latin typeface="Calibri"/>
                        <a:ea typeface="Calibri"/>
                        <a:cs typeface="Times New Roman"/>
                      </a:endParaRPr>
                    </a:p>
                  </a:txBody>
                  <a:tcPr marL="59834" marR="59834" marT="0" marB="0"/>
                </a:tc>
                <a:tc>
                  <a:txBody>
                    <a:bodyPr/>
                    <a:lstStyle/>
                    <a:p>
                      <a:pPr>
                        <a:lnSpc>
                          <a:spcPct val="115000"/>
                        </a:lnSpc>
                        <a:spcAft>
                          <a:spcPts val="1000"/>
                        </a:spcAft>
                      </a:pPr>
                      <a:r>
                        <a:rPr lang="de-DE" sz="1600">
                          <a:effectLst/>
                        </a:rPr>
                        <a:t>So you can express hopes, proposals and demands in Spanish</a:t>
                      </a:r>
                      <a:endParaRPr lang="en-GB" sz="1600">
                        <a:effectLst/>
                        <a:latin typeface="Calibri"/>
                        <a:ea typeface="Calibri"/>
                        <a:cs typeface="Times New Roman"/>
                      </a:endParaRPr>
                    </a:p>
                  </a:txBody>
                  <a:tcPr marL="59834" marR="59834" marT="0" marB="0"/>
                </a:tc>
              </a:tr>
              <a:tr h="246372">
                <a:tc>
                  <a:txBody>
                    <a:bodyPr/>
                    <a:lstStyle/>
                    <a:p>
                      <a:pPr>
                        <a:lnSpc>
                          <a:spcPct val="115000"/>
                        </a:lnSpc>
                        <a:spcAft>
                          <a:spcPts val="1000"/>
                        </a:spcAft>
                      </a:pPr>
                      <a:r>
                        <a:rPr lang="de-DE" sz="1600" dirty="0">
                          <a:effectLst/>
                        </a:rPr>
                        <a:t>esperar que + subj.</a:t>
                      </a:r>
                      <a:endParaRPr lang="en-GB" sz="1600" dirty="0">
                        <a:effectLst/>
                        <a:latin typeface="Calibri"/>
                        <a:ea typeface="Calibri"/>
                        <a:cs typeface="Times New Roman"/>
                      </a:endParaRPr>
                    </a:p>
                  </a:txBody>
                  <a:tcPr marL="59834" marR="59834" marT="0" marB="0"/>
                </a:tc>
                <a:tc>
                  <a:txBody>
                    <a:bodyPr/>
                    <a:lstStyle/>
                    <a:p>
                      <a:pPr>
                        <a:lnSpc>
                          <a:spcPct val="115000"/>
                        </a:lnSpc>
                        <a:spcAft>
                          <a:spcPts val="1000"/>
                        </a:spcAft>
                      </a:pPr>
                      <a:r>
                        <a:rPr lang="de-DE" sz="1600" dirty="0">
                          <a:effectLst/>
                        </a:rPr>
                        <a:t>to hope for / to expect...</a:t>
                      </a:r>
                      <a:endParaRPr lang="en-GB" sz="1600" dirty="0">
                        <a:effectLst/>
                        <a:latin typeface="Calibri"/>
                        <a:ea typeface="Calibri"/>
                        <a:cs typeface="Times New Roman"/>
                      </a:endParaRPr>
                    </a:p>
                  </a:txBody>
                  <a:tcPr marL="59834" marR="59834" marT="0" marB="0"/>
                </a:tc>
              </a:tr>
              <a:tr h="417923">
                <a:tc>
                  <a:txBody>
                    <a:bodyPr/>
                    <a:lstStyle/>
                    <a:p>
                      <a:pPr>
                        <a:lnSpc>
                          <a:spcPct val="115000"/>
                        </a:lnSpc>
                        <a:spcAft>
                          <a:spcPts val="1000"/>
                        </a:spcAft>
                      </a:pPr>
                      <a:r>
                        <a:rPr lang="es-ES" sz="1600">
                          <a:effectLst/>
                        </a:rPr>
                        <a:t>pedir algo  / pedir que + subj.</a:t>
                      </a:r>
                      <a:endParaRPr lang="en-GB" sz="1600">
                        <a:effectLst/>
                        <a:latin typeface="Calibri"/>
                        <a:ea typeface="Calibri"/>
                        <a:cs typeface="Times New Roman"/>
                      </a:endParaRPr>
                    </a:p>
                  </a:txBody>
                  <a:tcPr marL="59834" marR="59834" marT="0" marB="0"/>
                </a:tc>
                <a:tc>
                  <a:txBody>
                    <a:bodyPr/>
                    <a:lstStyle/>
                    <a:p>
                      <a:pPr>
                        <a:lnSpc>
                          <a:spcPct val="115000"/>
                        </a:lnSpc>
                        <a:spcAft>
                          <a:spcPts val="1000"/>
                        </a:spcAft>
                      </a:pPr>
                      <a:r>
                        <a:rPr lang="de-DE" sz="1600">
                          <a:effectLst/>
                        </a:rPr>
                        <a:t>to ask for something / to ask ask that...</a:t>
                      </a:r>
                      <a:endParaRPr lang="en-GB" sz="1600">
                        <a:effectLst/>
                        <a:latin typeface="Calibri"/>
                        <a:ea typeface="Calibri"/>
                        <a:cs typeface="Times New Roman"/>
                      </a:endParaRPr>
                    </a:p>
                  </a:txBody>
                  <a:tcPr marL="59834" marR="59834" marT="0" marB="0"/>
                </a:tc>
              </a:tr>
              <a:tr h="246372">
                <a:tc>
                  <a:txBody>
                    <a:bodyPr/>
                    <a:lstStyle/>
                    <a:p>
                      <a:pPr>
                        <a:lnSpc>
                          <a:spcPct val="115000"/>
                        </a:lnSpc>
                        <a:spcAft>
                          <a:spcPts val="1000"/>
                        </a:spcAft>
                      </a:pPr>
                      <a:r>
                        <a:rPr lang="es-ES" sz="1600">
                          <a:effectLst/>
                        </a:rPr>
                        <a:t>rogar algo  / rogar que + subj.</a:t>
                      </a:r>
                      <a:endParaRPr lang="en-GB" sz="1600">
                        <a:effectLst/>
                        <a:latin typeface="Calibri"/>
                        <a:ea typeface="Calibri"/>
                        <a:cs typeface="Times New Roman"/>
                      </a:endParaRPr>
                    </a:p>
                  </a:txBody>
                  <a:tcPr marL="59834" marR="59834" marT="0" marB="0"/>
                </a:tc>
                <a:tc>
                  <a:txBody>
                    <a:bodyPr/>
                    <a:lstStyle/>
                    <a:p>
                      <a:pPr>
                        <a:lnSpc>
                          <a:spcPct val="115000"/>
                        </a:lnSpc>
                        <a:spcAft>
                          <a:spcPts val="1000"/>
                        </a:spcAft>
                      </a:pPr>
                      <a:r>
                        <a:rPr lang="de-DE" sz="1600">
                          <a:effectLst/>
                        </a:rPr>
                        <a:t>to beg for something / to plead for....</a:t>
                      </a:r>
                      <a:endParaRPr lang="en-GB" sz="1600">
                        <a:effectLst/>
                        <a:latin typeface="Calibri"/>
                        <a:ea typeface="Calibri"/>
                        <a:cs typeface="Times New Roman"/>
                      </a:endParaRPr>
                    </a:p>
                  </a:txBody>
                  <a:tcPr marL="59834" marR="59834" marT="0" marB="0" anchor="ctr"/>
                </a:tc>
              </a:tr>
              <a:tr h="246372">
                <a:tc>
                  <a:txBody>
                    <a:bodyPr/>
                    <a:lstStyle/>
                    <a:p>
                      <a:pPr>
                        <a:lnSpc>
                          <a:spcPct val="115000"/>
                        </a:lnSpc>
                        <a:spcAft>
                          <a:spcPts val="1000"/>
                        </a:spcAft>
                      </a:pPr>
                      <a:r>
                        <a:rPr lang="es-ES" sz="1600">
                          <a:effectLst/>
                        </a:rPr>
                        <a:t>exigir algo  / exigir que + subj.</a:t>
                      </a:r>
                      <a:endParaRPr lang="en-GB" sz="1600">
                        <a:effectLst/>
                        <a:latin typeface="Calibri"/>
                        <a:ea typeface="Calibri"/>
                        <a:cs typeface="Times New Roman"/>
                      </a:endParaRPr>
                    </a:p>
                  </a:txBody>
                  <a:tcPr marL="59834" marR="59834" marT="0" marB="0"/>
                </a:tc>
                <a:tc rowSpan="3">
                  <a:txBody>
                    <a:bodyPr/>
                    <a:lstStyle/>
                    <a:p>
                      <a:pPr>
                        <a:lnSpc>
                          <a:spcPct val="115000"/>
                        </a:lnSpc>
                        <a:spcAft>
                          <a:spcPts val="1000"/>
                        </a:spcAft>
                      </a:pPr>
                      <a:r>
                        <a:rPr lang="es-ES" sz="1600">
                          <a:effectLst/>
                        </a:rPr>
                        <a:t> </a:t>
                      </a:r>
                      <a:endParaRPr lang="en-GB" sz="1600">
                        <a:effectLst/>
                      </a:endParaRPr>
                    </a:p>
                    <a:p>
                      <a:pPr>
                        <a:lnSpc>
                          <a:spcPct val="115000"/>
                        </a:lnSpc>
                        <a:spcAft>
                          <a:spcPts val="1000"/>
                        </a:spcAft>
                      </a:pPr>
                      <a:r>
                        <a:rPr lang="de-DE" sz="1600">
                          <a:effectLst/>
                        </a:rPr>
                        <a:t>to demand something / demand that...</a:t>
                      </a:r>
                      <a:endParaRPr lang="en-GB" sz="1600">
                        <a:effectLst/>
                        <a:latin typeface="Calibri"/>
                        <a:ea typeface="Calibri"/>
                        <a:cs typeface="Times New Roman"/>
                      </a:endParaRPr>
                    </a:p>
                  </a:txBody>
                  <a:tcPr marL="59834" marR="59834" marT="0" marB="0"/>
                </a:tc>
              </a:tr>
              <a:tr h="246372">
                <a:tc>
                  <a:txBody>
                    <a:bodyPr/>
                    <a:lstStyle/>
                    <a:p>
                      <a:pPr>
                        <a:lnSpc>
                          <a:spcPct val="115000"/>
                        </a:lnSpc>
                        <a:spcAft>
                          <a:spcPts val="1000"/>
                        </a:spcAft>
                      </a:pPr>
                      <a:r>
                        <a:rPr lang="es-ES" sz="1600">
                          <a:effectLst/>
                        </a:rPr>
                        <a:t>reivindicar algo / reivindicar que + subj.</a:t>
                      </a:r>
                      <a:endParaRPr lang="en-GB" sz="1600">
                        <a:effectLst/>
                        <a:latin typeface="Calibri"/>
                        <a:ea typeface="Calibri"/>
                        <a:cs typeface="Times New Roman"/>
                      </a:endParaRPr>
                    </a:p>
                  </a:txBody>
                  <a:tcPr marL="59834" marR="59834" marT="0" marB="0"/>
                </a:tc>
                <a:tc vMerge="1">
                  <a:txBody>
                    <a:bodyPr/>
                    <a:lstStyle/>
                    <a:p>
                      <a:endParaRPr lang="en-GB"/>
                    </a:p>
                  </a:txBody>
                  <a:tcPr/>
                </a:tc>
              </a:tr>
              <a:tr h="246372">
                <a:tc>
                  <a:txBody>
                    <a:bodyPr/>
                    <a:lstStyle/>
                    <a:p>
                      <a:pPr>
                        <a:lnSpc>
                          <a:spcPct val="115000"/>
                        </a:lnSpc>
                        <a:spcAft>
                          <a:spcPts val="1000"/>
                        </a:spcAft>
                      </a:pPr>
                      <a:r>
                        <a:rPr lang="es-ES" sz="1600">
                          <a:effectLst/>
                        </a:rPr>
                        <a:t>reclamar algo / reclamar que + subj.</a:t>
                      </a:r>
                      <a:endParaRPr lang="en-GB" sz="1600">
                        <a:effectLst/>
                        <a:latin typeface="Calibri"/>
                        <a:ea typeface="Calibri"/>
                        <a:cs typeface="Times New Roman"/>
                      </a:endParaRPr>
                    </a:p>
                  </a:txBody>
                  <a:tcPr marL="59834" marR="59834" marT="0" marB="0"/>
                </a:tc>
                <a:tc vMerge="1">
                  <a:txBody>
                    <a:bodyPr/>
                    <a:lstStyle/>
                    <a:p>
                      <a:endParaRPr lang="en-GB"/>
                    </a:p>
                  </a:txBody>
                  <a:tcPr/>
                </a:tc>
              </a:tr>
              <a:tr h="246372">
                <a:tc>
                  <a:txBody>
                    <a:bodyPr/>
                    <a:lstStyle/>
                    <a:p>
                      <a:pPr>
                        <a:lnSpc>
                          <a:spcPct val="115000"/>
                        </a:lnSpc>
                        <a:spcAft>
                          <a:spcPts val="1000"/>
                        </a:spcAft>
                      </a:pPr>
                      <a:r>
                        <a:rPr lang="de-DE" sz="1600">
                          <a:effectLst/>
                        </a:rPr>
                        <a:t>Es importante que… + subj.</a:t>
                      </a:r>
                      <a:endParaRPr lang="en-GB" sz="1600">
                        <a:effectLst/>
                        <a:latin typeface="Calibri"/>
                        <a:ea typeface="Calibri"/>
                        <a:cs typeface="Times New Roman"/>
                      </a:endParaRPr>
                    </a:p>
                  </a:txBody>
                  <a:tcPr marL="59834" marR="59834" marT="0" marB="0"/>
                </a:tc>
                <a:tc>
                  <a:txBody>
                    <a:bodyPr/>
                    <a:lstStyle/>
                    <a:p>
                      <a:pPr>
                        <a:lnSpc>
                          <a:spcPct val="115000"/>
                        </a:lnSpc>
                        <a:spcAft>
                          <a:spcPts val="1000"/>
                        </a:spcAft>
                      </a:pPr>
                      <a:r>
                        <a:rPr lang="de-DE" sz="1600">
                          <a:effectLst/>
                        </a:rPr>
                        <a:t>It is important that...</a:t>
                      </a:r>
                      <a:endParaRPr lang="en-GB" sz="1600">
                        <a:effectLst/>
                        <a:latin typeface="Calibri"/>
                        <a:ea typeface="Calibri"/>
                        <a:cs typeface="Times New Roman"/>
                      </a:endParaRPr>
                    </a:p>
                  </a:txBody>
                  <a:tcPr marL="59834" marR="59834" marT="0" marB="0"/>
                </a:tc>
              </a:tr>
              <a:tr h="246372">
                <a:tc>
                  <a:txBody>
                    <a:bodyPr/>
                    <a:lstStyle/>
                    <a:p>
                      <a:pPr>
                        <a:lnSpc>
                          <a:spcPct val="115000"/>
                        </a:lnSpc>
                        <a:spcAft>
                          <a:spcPts val="1000"/>
                        </a:spcAft>
                      </a:pPr>
                      <a:r>
                        <a:rPr lang="de-DE" sz="1600">
                          <a:effectLst/>
                        </a:rPr>
                        <a:t>Es necesario que…+ subj.</a:t>
                      </a:r>
                      <a:endParaRPr lang="en-GB" sz="1600">
                        <a:effectLst/>
                        <a:latin typeface="Calibri"/>
                        <a:ea typeface="Calibri"/>
                        <a:cs typeface="Times New Roman"/>
                      </a:endParaRPr>
                    </a:p>
                  </a:txBody>
                  <a:tcPr marL="59834" marR="59834" marT="0" marB="0"/>
                </a:tc>
                <a:tc>
                  <a:txBody>
                    <a:bodyPr/>
                    <a:lstStyle/>
                    <a:p>
                      <a:pPr>
                        <a:lnSpc>
                          <a:spcPct val="115000"/>
                        </a:lnSpc>
                        <a:spcAft>
                          <a:spcPts val="1000"/>
                        </a:spcAft>
                      </a:pPr>
                      <a:r>
                        <a:rPr lang="de-DE" sz="1600">
                          <a:effectLst/>
                        </a:rPr>
                        <a:t>It is necessary that...</a:t>
                      </a:r>
                      <a:endParaRPr lang="en-GB" sz="1600">
                        <a:effectLst/>
                        <a:latin typeface="Calibri"/>
                        <a:ea typeface="Calibri"/>
                        <a:cs typeface="Times New Roman"/>
                      </a:endParaRPr>
                    </a:p>
                  </a:txBody>
                  <a:tcPr marL="59834" marR="59834" marT="0" marB="0"/>
                </a:tc>
              </a:tr>
              <a:tr h="246372">
                <a:tc>
                  <a:txBody>
                    <a:bodyPr/>
                    <a:lstStyle/>
                    <a:p>
                      <a:pPr>
                        <a:lnSpc>
                          <a:spcPct val="115000"/>
                        </a:lnSpc>
                        <a:spcAft>
                          <a:spcPts val="1000"/>
                        </a:spcAft>
                      </a:pPr>
                      <a:r>
                        <a:rPr lang="es-ES" sz="1600">
                          <a:effectLst/>
                        </a:rPr>
                        <a:t>Hay que + inf.</a:t>
                      </a:r>
                      <a:endParaRPr lang="en-GB" sz="1600">
                        <a:effectLst/>
                        <a:latin typeface="Calibri"/>
                        <a:ea typeface="Calibri"/>
                        <a:cs typeface="Times New Roman"/>
                      </a:endParaRPr>
                    </a:p>
                  </a:txBody>
                  <a:tcPr marL="59834" marR="59834" marT="0" marB="0"/>
                </a:tc>
                <a:tc>
                  <a:txBody>
                    <a:bodyPr/>
                    <a:lstStyle/>
                    <a:p>
                      <a:pPr>
                        <a:lnSpc>
                          <a:spcPct val="115000"/>
                        </a:lnSpc>
                        <a:spcAft>
                          <a:spcPts val="1000"/>
                        </a:spcAft>
                      </a:pPr>
                      <a:r>
                        <a:rPr lang="de-DE" sz="1600">
                          <a:effectLst/>
                        </a:rPr>
                        <a:t>We have to....</a:t>
                      </a:r>
                      <a:endParaRPr lang="en-GB" sz="1600">
                        <a:effectLst/>
                        <a:latin typeface="Calibri"/>
                        <a:ea typeface="Calibri"/>
                        <a:cs typeface="Times New Roman"/>
                      </a:endParaRPr>
                    </a:p>
                  </a:txBody>
                  <a:tcPr marL="59834" marR="59834" marT="0" marB="0"/>
                </a:tc>
              </a:tr>
              <a:tr h="246372">
                <a:tc>
                  <a:txBody>
                    <a:bodyPr/>
                    <a:lstStyle/>
                    <a:p>
                      <a:pPr>
                        <a:lnSpc>
                          <a:spcPct val="115000"/>
                        </a:lnSpc>
                        <a:spcAft>
                          <a:spcPts val="1000"/>
                        </a:spcAft>
                      </a:pPr>
                      <a:r>
                        <a:rPr lang="es-ES" sz="1600">
                          <a:effectLst/>
                        </a:rPr>
                        <a:t>proponer algo / proponer que + subj.</a:t>
                      </a:r>
                      <a:endParaRPr lang="en-GB" sz="1600">
                        <a:effectLst/>
                        <a:latin typeface="Calibri"/>
                        <a:ea typeface="Calibri"/>
                        <a:cs typeface="Times New Roman"/>
                      </a:endParaRPr>
                    </a:p>
                  </a:txBody>
                  <a:tcPr marL="59834" marR="59834" marT="0" marB="0"/>
                </a:tc>
                <a:tc>
                  <a:txBody>
                    <a:bodyPr/>
                    <a:lstStyle/>
                    <a:p>
                      <a:pPr>
                        <a:lnSpc>
                          <a:spcPct val="115000"/>
                        </a:lnSpc>
                        <a:spcAft>
                          <a:spcPts val="1000"/>
                        </a:spcAft>
                      </a:pPr>
                      <a:r>
                        <a:rPr lang="de-DE" sz="1600">
                          <a:effectLst/>
                        </a:rPr>
                        <a:t>to suggest something / propose that...</a:t>
                      </a:r>
                      <a:endParaRPr lang="en-GB" sz="1600">
                        <a:effectLst/>
                        <a:latin typeface="Calibri"/>
                        <a:ea typeface="Calibri"/>
                        <a:cs typeface="Times New Roman"/>
                      </a:endParaRPr>
                    </a:p>
                  </a:txBody>
                  <a:tcPr marL="59834" marR="59834" marT="0" marB="0"/>
                </a:tc>
              </a:tr>
              <a:tr h="446359">
                <a:tc>
                  <a:txBody>
                    <a:bodyPr/>
                    <a:lstStyle/>
                    <a:p>
                      <a:pPr>
                        <a:lnSpc>
                          <a:spcPct val="115000"/>
                        </a:lnSpc>
                        <a:spcAft>
                          <a:spcPts val="1000"/>
                        </a:spcAft>
                      </a:pPr>
                      <a:r>
                        <a:rPr lang="es-ES" sz="1600">
                          <a:effectLst/>
                        </a:rPr>
                        <a:t>recomendar algo / recomendar que + subj.</a:t>
                      </a:r>
                      <a:endParaRPr lang="en-GB" sz="1600">
                        <a:effectLst/>
                        <a:latin typeface="Calibri"/>
                        <a:ea typeface="Calibri"/>
                        <a:cs typeface="Times New Roman"/>
                      </a:endParaRPr>
                    </a:p>
                  </a:txBody>
                  <a:tcPr marL="59834" marR="59834" marT="0" marB="0"/>
                </a:tc>
                <a:tc>
                  <a:txBody>
                    <a:bodyPr/>
                    <a:lstStyle/>
                    <a:p>
                      <a:pPr>
                        <a:lnSpc>
                          <a:spcPct val="115000"/>
                        </a:lnSpc>
                        <a:spcAft>
                          <a:spcPts val="1000"/>
                        </a:spcAft>
                      </a:pPr>
                      <a:r>
                        <a:rPr lang="de-DE" sz="1600" dirty="0">
                          <a:effectLst/>
                        </a:rPr>
                        <a:t>to recommend something / to recommend that...</a:t>
                      </a:r>
                      <a:endParaRPr lang="en-GB" sz="1600" dirty="0">
                        <a:effectLst/>
                        <a:latin typeface="Calibri"/>
                        <a:ea typeface="Calibri"/>
                        <a:cs typeface="Times New Roman"/>
                      </a:endParaRPr>
                    </a:p>
                  </a:txBody>
                  <a:tcPr marL="59834" marR="59834" marT="0" marB="0"/>
                </a:tc>
              </a:tr>
              <a:tr h="2785618">
                <a:tc gridSpan="2">
                  <a:txBody>
                    <a:bodyPr/>
                    <a:lstStyle/>
                    <a:p>
                      <a:pPr>
                        <a:lnSpc>
                          <a:spcPct val="115000"/>
                        </a:lnSpc>
                        <a:spcAft>
                          <a:spcPts val="1000"/>
                        </a:spcAft>
                      </a:pPr>
                      <a:r>
                        <a:rPr lang="es-ES" sz="1600" dirty="0">
                          <a:effectLst/>
                        </a:rPr>
                        <a:t>Ejemplos: / </a:t>
                      </a:r>
                      <a:r>
                        <a:rPr lang="es-ES" sz="1600" dirty="0" err="1">
                          <a:effectLst/>
                        </a:rPr>
                        <a:t>Examples</a:t>
                      </a:r>
                      <a:endParaRPr lang="en-GB" sz="1600" dirty="0">
                        <a:effectLst/>
                      </a:endParaRPr>
                    </a:p>
                    <a:p>
                      <a:pPr>
                        <a:lnSpc>
                          <a:spcPct val="115000"/>
                        </a:lnSpc>
                        <a:spcAft>
                          <a:spcPts val="1000"/>
                        </a:spcAft>
                      </a:pPr>
                      <a:r>
                        <a:rPr lang="es-ES" sz="1600" dirty="0">
                          <a:effectLst/>
                        </a:rPr>
                        <a:t>Esperamos que los países industrializados como Alemania o Francia nos ayuden a adaptarnos mejor a los efectos ecológicos del cambio climático. /  </a:t>
                      </a:r>
                      <a:r>
                        <a:rPr lang="es-ES" sz="1600" dirty="0" err="1">
                          <a:effectLst/>
                        </a:rPr>
                        <a:t>We</a:t>
                      </a:r>
                      <a:r>
                        <a:rPr lang="es-ES" sz="1600" dirty="0">
                          <a:effectLst/>
                        </a:rPr>
                        <a:t> hope </a:t>
                      </a:r>
                      <a:r>
                        <a:rPr lang="es-ES" sz="1600" dirty="0" err="1">
                          <a:effectLst/>
                        </a:rPr>
                        <a:t>that</a:t>
                      </a:r>
                      <a:r>
                        <a:rPr lang="es-ES" sz="1600" dirty="0">
                          <a:effectLst/>
                        </a:rPr>
                        <a:t> </a:t>
                      </a:r>
                      <a:r>
                        <a:rPr lang="es-ES" sz="1600" dirty="0" err="1">
                          <a:effectLst/>
                        </a:rPr>
                        <a:t>industrialised</a:t>
                      </a:r>
                      <a:r>
                        <a:rPr lang="es-ES" sz="1600" dirty="0">
                          <a:effectLst/>
                        </a:rPr>
                        <a:t> </a:t>
                      </a:r>
                      <a:r>
                        <a:rPr lang="es-ES" sz="1600" dirty="0" err="1">
                          <a:effectLst/>
                        </a:rPr>
                        <a:t>countries</a:t>
                      </a:r>
                      <a:r>
                        <a:rPr lang="es-ES" sz="1600" dirty="0">
                          <a:effectLst/>
                        </a:rPr>
                        <a:t> </a:t>
                      </a:r>
                      <a:r>
                        <a:rPr lang="es-ES" sz="1600" dirty="0" err="1">
                          <a:effectLst/>
                        </a:rPr>
                        <a:t>like</a:t>
                      </a:r>
                      <a:r>
                        <a:rPr lang="es-ES" sz="1600" dirty="0">
                          <a:effectLst/>
                        </a:rPr>
                        <a:t> </a:t>
                      </a:r>
                      <a:r>
                        <a:rPr lang="es-ES" sz="1600" dirty="0" err="1">
                          <a:effectLst/>
                        </a:rPr>
                        <a:t>Germany</a:t>
                      </a:r>
                      <a:r>
                        <a:rPr lang="es-ES" sz="1600" dirty="0">
                          <a:effectLst/>
                        </a:rPr>
                        <a:t> </a:t>
                      </a:r>
                      <a:r>
                        <a:rPr lang="es-ES" sz="1600" dirty="0" err="1">
                          <a:effectLst/>
                        </a:rPr>
                        <a:t>or</a:t>
                      </a:r>
                      <a:r>
                        <a:rPr lang="es-ES" sz="1600" dirty="0">
                          <a:effectLst/>
                        </a:rPr>
                        <a:t> France </a:t>
                      </a:r>
                      <a:r>
                        <a:rPr lang="es-ES" sz="1600" dirty="0" err="1">
                          <a:effectLst/>
                        </a:rPr>
                        <a:t>will</a:t>
                      </a:r>
                      <a:r>
                        <a:rPr lang="es-ES" sz="1600" dirty="0">
                          <a:effectLst/>
                        </a:rPr>
                        <a:t> </a:t>
                      </a:r>
                      <a:r>
                        <a:rPr lang="es-ES" sz="1600" dirty="0" err="1">
                          <a:effectLst/>
                        </a:rPr>
                        <a:t>help</a:t>
                      </a:r>
                      <a:r>
                        <a:rPr lang="es-ES" sz="1600" dirty="0">
                          <a:effectLst/>
                        </a:rPr>
                        <a:t> </a:t>
                      </a:r>
                      <a:r>
                        <a:rPr lang="es-ES" sz="1600" dirty="0" err="1">
                          <a:effectLst/>
                        </a:rPr>
                        <a:t>us</a:t>
                      </a:r>
                      <a:r>
                        <a:rPr lang="es-ES" sz="1600" dirty="0">
                          <a:effectLst/>
                        </a:rPr>
                        <a:t> </a:t>
                      </a:r>
                      <a:r>
                        <a:rPr lang="es-ES" sz="1600" dirty="0" err="1">
                          <a:effectLst/>
                        </a:rPr>
                        <a:t>better</a:t>
                      </a:r>
                      <a:r>
                        <a:rPr lang="es-ES" sz="1600" dirty="0">
                          <a:effectLst/>
                        </a:rPr>
                        <a:t> </a:t>
                      </a:r>
                      <a:r>
                        <a:rPr lang="es-ES" sz="1600" dirty="0" err="1">
                          <a:effectLst/>
                        </a:rPr>
                        <a:t>adapt</a:t>
                      </a:r>
                      <a:r>
                        <a:rPr lang="es-ES" sz="1600" dirty="0">
                          <a:effectLst/>
                        </a:rPr>
                        <a:t> to </a:t>
                      </a:r>
                      <a:r>
                        <a:rPr lang="es-ES" sz="1600" dirty="0" err="1">
                          <a:effectLst/>
                        </a:rPr>
                        <a:t>the</a:t>
                      </a:r>
                      <a:r>
                        <a:rPr lang="es-ES" sz="1600" dirty="0">
                          <a:effectLst/>
                        </a:rPr>
                        <a:t> </a:t>
                      </a:r>
                      <a:r>
                        <a:rPr lang="es-ES" sz="1600" dirty="0" err="1">
                          <a:effectLst/>
                        </a:rPr>
                        <a:t>ecological</a:t>
                      </a:r>
                      <a:r>
                        <a:rPr lang="es-ES" sz="1600" dirty="0">
                          <a:effectLst/>
                        </a:rPr>
                        <a:t> </a:t>
                      </a:r>
                      <a:r>
                        <a:rPr lang="es-ES" sz="1600" dirty="0" err="1">
                          <a:effectLst/>
                        </a:rPr>
                        <a:t>effects</a:t>
                      </a:r>
                      <a:r>
                        <a:rPr lang="es-ES" sz="1600" dirty="0">
                          <a:effectLst/>
                        </a:rPr>
                        <a:t> of </a:t>
                      </a:r>
                      <a:r>
                        <a:rPr lang="es-ES" sz="1600" dirty="0" err="1">
                          <a:effectLst/>
                        </a:rPr>
                        <a:t>climate</a:t>
                      </a:r>
                      <a:r>
                        <a:rPr lang="es-ES" sz="1600" dirty="0">
                          <a:effectLst/>
                        </a:rPr>
                        <a:t> </a:t>
                      </a:r>
                      <a:r>
                        <a:rPr lang="es-ES" sz="1600" dirty="0" err="1">
                          <a:effectLst/>
                        </a:rPr>
                        <a:t>change</a:t>
                      </a:r>
                      <a:r>
                        <a:rPr lang="es-ES" sz="1600" dirty="0">
                          <a:effectLst/>
                        </a:rPr>
                        <a:t>.</a:t>
                      </a:r>
                      <a:endParaRPr lang="en-GB" sz="1600" dirty="0">
                        <a:effectLst/>
                      </a:endParaRPr>
                    </a:p>
                    <a:p>
                      <a:pPr>
                        <a:lnSpc>
                          <a:spcPct val="115000"/>
                        </a:lnSpc>
                        <a:spcAft>
                          <a:spcPts val="1000"/>
                        </a:spcAft>
                      </a:pPr>
                      <a:r>
                        <a:rPr lang="es-ES" sz="1600" dirty="0">
                          <a:effectLst/>
                        </a:rPr>
                        <a:t>Exigimos dos mil millones de Dólares para las víctimas de los últimos catástrofes naturales en nuestros países. / </a:t>
                      </a:r>
                      <a:r>
                        <a:rPr lang="es-ES" sz="1600" dirty="0" err="1">
                          <a:effectLst/>
                        </a:rPr>
                        <a:t>We</a:t>
                      </a:r>
                      <a:r>
                        <a:rPr lang="es-ES" sz="1600" dirty="0">
                          <a:effectLst/>
                        </a:rPr>
                        <a:t> </a:t>
                      </a:r>
                      <a:r>
                        <a:rPr lang="es-ES" sz="1600" dirty="0" err="1">
                          <a:effectLst/>
                        </a:rPr>
                        <a:t>demand</a:t>
                      </a:r>
                      <a:r>
                        <a:rPr lang="es-ES" sz="1600" dirty="0">
                          <a:effectLst/>
                        </a:rPr>
                        <a:t> </a:t>
                      </a:r>
                      <a:r>
                        <a:rPr lang="es-ES" sz="1600" dirty="0" err="1">
                          <a:effectLst/>
                        </a:rPr>
                        <a:t>two</a:t>
                      </a:r>
                      <a:r>
                        <a:rPr lang="es-ES" sz="1600" dirty="0">
                          <a:effectLst/>
                        </a:rPr>
                        <a:t> </a:t>
                      </a:r>
                      <a:r>
                        <a:rPr lang="es-ES" sz="1600" dirty="0" err="1">
                          <a:effectLst/>
                        </a:rPr>
                        <a:t>million</a:t>
                      </a:r>
                      <a:r>
                        <a:rPr lang="es-ES" sz="1600" dirty="0">
                          <a:effectLst/>
                        </a:rPr>
                        <a:t> </a:t>
                      </a:r>
                      <a:r>
                        <a:rPr lang="es-ES" sz="1600" dirty="0" err="1">
                          <a:effectLst/>
                        </a:rPr>
                        <a:t>dollars</a:t>
                      </a:r>
                      <a:r>
                        <a:rPr lang="es-ES" sz="1600" dirty="0">
                          <a:effectLst/>
                        </a:rPr>
                        <a:t> </a:t>
                      </a:r>
                      <a:r>
                        <a:rPr lang="es-ES" sz="1600" dirty="0" err="1">
                          <a:effectLst/>
                        </a:rPr>
                        <a:t>for</a:t>
                      </a:r>
                      <a:r>
                        <a:rPr lang="es-ES" sz="1600" dirty="0">
                          <a:effectLst/>
                        </a:rPr>
                        <a:t> </a:t>
                      </a:r>
                      <a:r>
                        <a:rPr lang="es-ES" sz="1600" dirty="0" err="1">
                          <a:effectLst/>
                        </a:rPr>
                        <a:t>the</a:t>
                      </a:r>
                      <a:r>
                        <a:rPr lang="es-ES" sz="1600" dirty="0">
                          <a:effectLst/>
                        </a:rPr>
                        <a:t> </a:t>
                      </a:r>
                      <a:r>
                        <a:rPr lang="es-ES" sz="1600" dirty="0" err="1">
                          <a:effectLst/>
                        </a:rPr>
                        <a:t>victims</a:t>
                      </a:r>
                      <a:r>
                        <a:rPr lang="es-ES" sz="1600" dirty="0">
                          <a:effectLst/>
                        </a:rPr>
                        <a:t> of </a:t>
                      </a:r>
                      <a:r>
                        <a:rPr lang="es-ES" sz="1600" dirty="0" err="1">
                          <a:effectLst/>
                        </a:rPr>
                        <a:t>recent</a:t>
                      </a:r>
                      <a:r>
                        <a:rPr lang="es-ES" sz="1600" dirty="0">
                          <a:effectLst/>
                        </a:rPr>
                        <a:t> natural </a:t>
                      </a:r>
                      <a:r>
                        <a:rPr lang="es-ES" sz="1600" dirty="0" err="1">
                          <a:effectLst/>
                        </a:rPr>
                        <a:t>disasters</a:t>
                      </a:r>
                      <a:r>
                        <a:rPr lang="es-ES" sz="1600" dirty="0">
                          <a:effectLst/>
                        </a:rPr>
                        <a:t> in </a:t>
                      </a:r>
                      <a:r>
                        <a:rPr lang="es-ES" sz="1600" dirty="0" err="1">
                          <a:effectLst/>
                        </a:rPr>
                        <a:t>our</a:t>
                      </a:r>
                      <a:r>
                        <a:rPr lang="es-ES" sz="1600" dirty="0">
                          <a:effectLst/>
                        </a:rPr>
                        <a:t> </a:t>
                      </a:r>
                      <a:r>
                        <a:rPr lang="es-ES" sz="1600" dirty="0" err="1">
                          <a:effectLst/>
                        </a:rPr>
                        <a:t>countries</a:t>
                      </a:r>
                      <a:r>
                        <a:rPr lang="es-ES" sz="1600" dirty="0">
                          <a:effectLst/>
                        </a:rPr>
                        <a:t>.</a:t>
                      </a:r>
                      <a:endParaRPr lang="en-GB" sz="1600" dirty="0">
                        <a:effectLst/>
                      </a:endParaRPr>
                    </a:p>
                    <a:p>
                      <a:pPr>
                        <a:lnSpc>
                          <a:spcPct val="115000"/>
                        </a:lnSpc>
                        <a:spcAft>
                          <a:spcPts val="1000"/>
                        </a:spcAft>
                      </a:pPr>
                      <a:r>
                        <a:rPr lang="es-ES" sz="1600" dirty="0">
                          <a:effectLst/>
                        </a:rPr>
                        <a:t>Hay que proteger la biodiversidad en la Amazonía. /  </a:t>
                      </a:r>
                      <a:r>
                        <a:rPr lang="es-ES" sz="1600" dirty="0" err="1">
                          <a:effectLst/>
                        </a:rPr>
                        <a:t>We</a:t>
                      </a:r>
                      <a:r>
                        <a:rPr lang="es-ES" sz="1600" dirty="0">
                          <a:effectLst/>
                        </a:rPr>
                        <a:t> </a:t>
                      </a:r>
                      <a:r>
                        <a:rPr lang="es-ES" sz="1600" dirty="0" err="1">
                          <a:effectLst/>
                        </a:rPr>
                        <a:t>have</a:t>
                      </a:r>
                      <a:r>
                        <a:rPr lang="es-ES" sz="1600" dirty="0">
                          <a:effectLst/>
                        </a:rPr>
                        <a:t> to </a:t>
                      </a:r>
                      <a:r>
                        <a:rPr lang="es-ES" sz="1600" dirty="0" err="1">
                          <a:effectLst/>
                        </a:rPr>
                        <a:t>protect</a:t>
                      </a:r>
                      <a:r>
                        <a:rPr lang="es-ES" sz="1600" dirty="0">
                          <a:effectLst/>
                        </a:rPr>
                        <a:t> </a:t>
                      </a:r>
                      <a:r>
                        <a:rPr lang="es-ES" sz="1600" dirty="0" err="1">
                          <a:effectLst/>
                        </a:rPr>
                        <a:t>the</a:t>
                      </a:r>
                      <a:r>
                        <a:rPr lang="es-ES" sz="1600" dirty="0">
                          <a:effectLst/>
                        </a:rPr>
                        <a:t> </a:t>
                      </a:r>
                      <a:r>
                        <a:rPr lang="es-ES" sz="1600" dirty="0" err="1">
                          <a:effectLst/>
                        </a:rPr>
                        <a:t>biodiversity</a:t>
                      </a:r>
                      <a:r>
                        <a:rPr lang="es-ES" sz="1600" dirty="0">
                          <a:effectLst/>
                        </a:rPr>
                        <a:t> in </a:t>
                      </a:r>
                      <a:r>
                        <a:rPr lang="es-ES" sz="1600" dirty="0" err="1">
                          <a:effectLst/>
                        </a:rPr>
                        <a:t>the</a:t>
                      </a:r>
                      <a:r>
                        <a:rPr lang="es-ES" sz="1600" dirty="0">
                          <a:effectLst/>
                        </a:rPr>
                        <a:t> Amazon.</a:t>
                      </a:r>
                      <a:endParaRPr lang="en-GB" sz="1600" dirty="0">
                        <a:effectLst/>
                        <a:latin typeface="Calibri"/>
                        <a:ea typeface="Calibri"/>
                        <a:cs typeface="Times New Roman"/>
                      </a:endParaRPr>
                    </a:p>
                  </a:txBody>
                  <a:tcPr marL="59834" marR="59834" marT="0" marB="0"/>
                </a:tc>
                <a:tc hMerge="1">
                  <a:txBody>
                    <a:bodyPr/>
                    <a:lstStyle/>
                    <a:p>
                      <a:endParaRPr lang="en-GB"/>
                    </a:p>
                  </a:txBody>
                  <a:tcPr/>
                </a:tc>
              </a:tr>
            </a:tbl>
          </a:graphicData>
        </a:graphic>
      </p:graphicFrame>
    </p:spTree>
    <p:extLst>
      <p:ext uri="{BB962C8B-B14F-4D97-AF65-F5344CB8AC3E}">
        <p14:creationId xmlns:p14="http://schemas.microsoft.com/office/powerpoint/2010/main" val="6961218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735" y="-84780"/>
            <a:ext cx="10515600" cy="1325563"/>
          </a:xfrm>
        </p:spPr>
        <p:txBody>
          <a:bodyPr/>
          <a:lstStyle/>
          <a:p>
            <a:pPr algn="ctr"/>
            <a:r>
              <a:rPr lang="en-GB" b="1" dirty="0" smtClean="0">
                <a:latin typeface="Humanst521 BT" panose="020B0602020204020204" pitchFamily="34" charset="0"/>
              </a:rPr>
              <a:t>Lesson 6: Reflection</a:t>
            </a:r>
            <a:endParaRPr lang="en-GB" b="1" dirty="0">
              <a:latin typeface="Humanst521 BT" panose="020B0602020204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659565095"/>
              </p:ext>
            </p:extLst>
          </p:nvPr>
        </p:nvGraphicFramePr>
        <p:xfrm>
          <a:off x="2321718" y="1714500"/>
          <a:ext cx="7767633" cy="4732500"/>
        </p:xfrm>
        <a:graphic>
          <a:graphicData uri="http://schemas.openxmlformats.org/drawingml/2006/table">
            <a:tbl>
              <a:tblPr firstRow="1" firstCol="1" bandRow="1">
                <a:tableStyleId>{5C22544A-7EE6-4342-B048-85BDC9FD1C3A}</a:tableStyleId>
              </a:tblPr>
              <a:tblGrid>
                <a:gridCol w="2578020"/>
                <a:gridCol w="1034229"/>
                <a:gridCol w="842830"/>
                <a:gridCol w="836113"/>
                <a:gridCol w="836113"/>
                <a:gridCol w="820164"/>
                <a:gridCol w="820164"/>
              </a:tblGrid>
              <a:tr h="578414">
                <a:tc>
                  <a:txBody>
                    <a:bodyPr/>
                    <a:lstStyle/>
                    <a:p>
                      <a:pPr>
                        <a:lnSpc>
                          <a:spcPct val="115000"/>
                        </a:lnSpc>
                        <a:spcAft>
                          <a:spcPts val="1000"/>
                        </a:spcAft>
                      </a:pPr>
                      <a:r>
                        <a:rPr lang="de-DE" sz="1600" dirty="0">
                          <a:effectLst/>
                        </a:rPr>
                        <a:t>Yo sé… / I can...</a:t>
                      </a:r>
                      <a:endParaRPr lang="en-GB" sz="1600" dirty="0">
                        <a:effectLst/>
                        <a:latin typeface="Calibri"/>
                        <a:ea typeface="Calibri"/>
                        <a:cs typeface="Times New Roman"/>
                      </a:endParaRPr>
                    </a:p>
                  </a:txBody>
                  <a:tcPr marL="68580" marR="68580" marT="0" marB="0"/>
                </a:tc>
                <a:tc>
                  <a:txBody>
                    <a:bodyPr/>
                    <a:lstStyle/>
                    <a:p>
                      <a:pPr>
                        <a:lnSpc>
                          <a:spcPct val="115000"/>
                        </a:lnSpc>
                        <a:spcAft>
                          <a:spcPts val="1000"/>
                        </a:spcAft>
                      </a:pPr>
                      <a:r>
                        <a:rPr lang="de-DE" sz="1600">
                          <a:effectLst/>
                        </a:rPr>
                        <a:t> </a:t>
                      </a:r>
                      <a:endParaRPr lang="en-GB" sz="1600">
                        <a:effectLst/>
                        <a:latin typeface="Calibri"/>
                        <a:ea typeface="Calibri"/>
                        <a:cs typeface="Times New Roman"/>
                      </a:endParaRPr>
                    </a:p>
                  </a:txBody>
                  <a:tcPr marL="68580" marR="68580" marT="0" marB="0"/>
                </a:tc>
                <a:tc>
                  <a:txBody>
                    <a:bodyPr/>
                    <a:lstStyle/>
                    <a:p>
                      <a:pPr>
                        <a:lnSpc>
                          <a:spcPct val="115000"/>
                        </a:lnSpc>
                        <a:spcAft>
                          <a:spcPts val="1000"/>
                        </a:spcAft>
                      </a:pPr>
                      <a:r>
                        <a:rPr lang="de-DE" sz="1600" dirty="0">
                          <a:effectLst/>
                        </a:rPr>
                        <a:t>++</a:t>
                      </a:r>
                      <a:endParaRPr lang="en-GB" sz="1600" dirty="0">
                        <a:effectLst/>
                        <a:latin typeface="Calibri"/>
                        <a:ea typeface="Calibri"/>
                        <a:cs typeface="Times New Roman"/>
                      </a:endParaRPr>
                    </a:p>
                  </a:txBody>
                  <a:tcPr marL="68580" marR="68580" marT="0" marB="0"/>
                </a:tc>
                <a:tc>
                  <a:txBody>
                    <a:bodyPr/>
                    <a:lstStyle/>
                    <a:p>
                      <a:pPr>
                        <a:lnSpc>
                          <a:spcPct val="115000"/>
                        </a:lnSpc>
                        <a:spcAft>
                          <a:spcPts val="1000"/>
                        </a:spcAft>
                      </a:pPr>
                      <a:r>
                        <a:rPr lang="de-DE" sz="1600">
                          <a:effectLst/>
                        </a:rPr>
                        <a:t>+</a:t>
                      </a:r>
                      <a:endParaRPr lang="en-GB" sz="1600">
                        <a:effectLst/>
                        <a:latin typeface="Calibri"/>
                        <a:ea typeface="Calibri"/>
                        <a:cs typeface="Times New Roman"/>
                      </a:endParaRPr>
                    </a:p>
                  </a:txBody>
                  <a:tcPr marL="68580" marR="68580" marT="0" marB="0"/>
                </a:tc>
                <a:tc>
                  <a:txBody>
                    <a:bodyPr/>
                    <a:lstStyle/>
                    <a:p>
                      <a:pPr>
                        <a:lnSpc>
                          <a:spcPct val="115000"/>
                        </a:lnSpc>
                        <a:spcAft>
                          <a:spcPts val="1000"/>
                        </a:spcAft>
                      </a:pPr>
                      <a:r>
                        <a:rPr lang="de-DE" sz="1600">
                          <a:effectLst/>
                        </a:rPr>
                        <a:t>+-</a:t>
                      </a:r>
                      <a:endParaRPr lang="en-GB" sz="1600">
                        <a:effectLst/>
                        <a:latin typeface="Calibri"/>
                        <a:ea typeface="Calibri"/>
                        <a:cs typeface="Times New Roman"/>
                      </a:endParaRPr>
                    </a:p>
                  </a:txBody>
                  <a:tcPr marL="68580" marR="68580" marT="0" marB="0"/>
                </a:tc>
                <a:tc>
                  <a:txBody>
                    <a:bodyPr/>
                    <a:lstStyle/>
                    <a:p>
                      <a:pPr>
                        <a:lnSpc>
                          <a:spcPct val="115000"/>
                        </a:lnSpc>
                        <a:spcAft>
                          <a:spcPts val="1000"/>
                        </a:spcAft>
                      </a:pPr>
                      <a:r>
                        <a:rPr lang="de-DE" sz="1600">
                          <a:effectLst/>
                        </a:rPr>
                        <a:t>-</a:t>
                      </a:r>
                      <a:endParaRPr lang="en-GB" sz="1600">
                        <a:effectLst/>
                        <a:latin typeface="Calibri"/>
                        <a:ea typeface="Calibri"/>
                        <a:cs typeface="Times New Roman"/>
                      </a:endParaRPr>
                    </a:p>
                  </a:txBody>
                  <a:tcPr marL="68580" marR="68580" marT="0" marB="0"/>
                </a:tc>
                <a:tc>
                  <a:txBody>
                    <a:bodyPr/>
                    <a:lstStyle/>
                    <a:p>
                      <a:pPr>
                        <a:lnSpc>
                          <a:spcPct val="115000"/>
                        </a:lnSpc>
                        <a:spcAft>
                          <a:spcPts val="1000"/>
                        </a:spcAft>
                      </a:pPr>
                      <a:r>
                        <a:rPr lang="de-DE" sz="1600">
                          <a:effectLst/>
                        </a:rPr>
                        <a:t>- -</a:t>
                      </a:r>
                      <a:endParaRPr lang="en-GB" sz="1600">
                        <a:effectLst/>
                        <a:latin typeface="Calibri"/>
                        <a:ea typeface="Calibri"/>
                        <a:cs typeface="Times New Roman"/>
                      </a:endParaRPr>
                    </a:p>
                  </a:txBody>
                  <a:tcPr marL="68580" marR="68580" marT="0" marB="0"/>
                </a:tc>
              </a:tr>
              <a:tr h="898770">
                <a:tc rowSpan="2">
                  <a:txBody>
                    <a:bodyPr/>
                    <a:lstStyle/>
                    <a:p>
                      <a:pPr>
                        <a:lnSpc>
                          <a:spcPct val="115000"/>
                        </a:lnSpc>
                        <a:spcAft>
                          <a:spcPts val="1000"/>
                        </a:spcAft>
                      </a:pPr>
                      <a:r>
                        <a:rPr lang="es-ES" sz="1600">
                          <a:effectLst/>
                        </a:rPr>
                        <a:t>…dar ejemplos de los efectos ecológicos del cambio climático </a:t>
                      </a:r>
                      <a:endParaRPr lang="en-GB" sz="1600">
                        <a:effectLst/>
                      </a:endParaRPr>
                    </a:p>
                    <a:p>
                      <a:pPr>
                        <a:lnSpc>
                          <a:spcPct val="115000"/>
                        </a:lnSpc>
                        <a:spcAft>
                          <a:spcPts val="1000"/>
                        </a:spcAft>
                      </a:pPr>
                      <a:r>
                        <a:rPr lang="es-ES" sz="1600">
                          <a:effectLst/>
                        </a:rPr>
                        <a:t>…give examples of the ecological effects of climate change </a:t>
                      </a:r>
                      <a:endParaRPr lang="en-GB" sz="1600">
                        <a:effectLst/>
                        <a:latin typeface="Calibri"/>
                        <a:ea typeface="Calibri"/>
                        <a:cs typeface="Times New Roman"/>
                      </a:endParaRPr>
                    </a:p>
                  </a:txBody>
                  <a:tcPr marL="68580" marR="68580" marT="0" marB="0"/>
                </a:tc>
                <a:tc>
                  <a:txBody>
                    <a:bodyPr/>
                    <a:lstStyle/>
                    <a:p>
                      <a:pPr>
                        <a:lnSpc>
                          <a:spcPct val="115000"/>
                        </a:lnSpc>
                        <a:spcAft>
                          <a:spcPts val="1000"/>
                        </a:spcAft>
                      </a:pPr>
                      <a:r>
                        <a:rPr lang="es-ES" sz="1600">
                          <a:effectLst/>
                        </a:rPr>
                        <a:t>In English </a:t>
                      </a:r>
                      <a:endParaRPr lang="en-GB" sz="1600">
                        <a:effectLst/>
                        <a:latin typeface="Calibri"/>
                        <a:ea typeface="Calibri"/>
                        <a:cs typeface="Times New Roman"/>
                      </a:endParaRPr>
                    </a:p>
                  </a:txBody>
                  <a:tcPr marL="68580" marR="68580" marT="0" marB="0"/>
                </a:tc>
                <a:tc>
                  <a:txBody>
                    <a:bodyPr/>
                    <a:lstStyle/>
                    <a:p>
                      <a:pPr>
                        <a:lnSpc>
                          <a:spcPct val="115000"/>
                        </a:lnSpc>
                        <a:spcAft>
                          <a:spcPts val="1000"/>
                        </a:spcAft>
                      </a:pPr>
                      <a:r>
                        <a:rPr lang="es-ES" sz="1600" dirty="0">
                          <a:effectLst/>
                        </a:rPr>
                        <a:t> </a:t>
                      </a:r>
                      <a:endParaRPr lang="en-GB" sz="1600" dirty="0">
                        <a:effectLst/>
                        <a:latin typeface="Calibri"/>
                        <a:ea typeface="Calibri"/>
                        <a:cs typeface="Times New Roman"/>
                      </a:endParaRPr>
                    </a:p>
                  </a:txBody>
                  <a:tcPr marL="68580" marR="68580" marT="0" marB="0"/>
                </a:tc>
                <a:tc>
                  <a:txBody>
                    <a:bodyPr/>
                    <a:lstStyle/>
                    <a:p>
                      <a:pPr>
                        <a:lnSpc>
                          <a:spcPct val="115000"/>
                        </a:lnSpc>
                        <a:spcAft>
                          <a:spcPts val="1000"/>
                        </a:spcAft>
                      </a:pPr>
                      <a:r>
                        <a:rPr lang="es-ES" sz="1600">
                          <a:effectLst/>
                        </a:rPr>
                        <a:t> </a:t>
                      </a:r>
                      <a:endParaRPr lang="en-GB" sz="1600">
                        <a:effectLst/>
                        <a:latin typeface="Calibri"/>
                        <a:ea typeface="Calibri"/>
                        <a:cs typeface="Times New Roman"/>
                      </a:endParaRPr>
                    </a:p>
                  </a:txBody>
                  <a:tcPr marL="68580" marR="68580" marT="0" marB="0"/>
                </a:tc>
                <a:tc>
                  <a:txBody>
                    <a:bodyPr/>
                    <a:lstStyle/>
                    <a:p>
                      <a:pPr>
                        <a:lnSpc>
                          <a:spcPct val="115000"/>
                        </a:lnSpc>
                        <a:spcAft>
                          <a:spcPts val="1000"/>
                        </a:spcAft>
                      </a:pPr>
                      <a:r>
                        <a:rPr lang="es-ES" sz="1600">
                          <a:effectLst/>
                        </a:rPr>
                        <a:t> </a:t>
                      </a:r>
                      <a:endParaRPr lang="en-GB" sz="1600">
                        <a:effectLst/>
                        <a:latin typeface="Calibri"/>
                        <a:ea typeface="Calibri"/>
                        <a:cs typeface="Times New Roman"/>
                      </a:endParaRPr>
                    </a:p>
                  </a:txBody>
                  <a:tcPr marL="68580" marR="68580" marT="0" marB="0"/>
                </a:tc>
                <a:tc>
                  <a:txBody>
                    <a:bodyPr/>
                    <a:lstStyle/>
                    <a:p>
                      <a:pPr>
                        <a:lnSpc>
                          <a:spcPct val="115000"/>
                        </a:lnSpc>
                        <a:spcAft>
                          <a:spcPts val="1000"/>
                        </a:spcAft>
                      </a:pPr>
                      <a:r>
                        <a:rPr lang="es-ES" sz="1600">
                          <a:effectLst/>
                        </a:rPr>
                        <a:t> </a:t>
                      </a:r>
                      <a:endParaRPr lang="en-GB" sz="1600">
                        <a:effectLst/>
                        <a:latin typeface="Calibri"/>
                        <a:ea typeface="Calibri"/>
                        <a:cs typeface="Times New Roman"/>
                      </a:endParaRPr>
                    </a:p>
                  </a:txBody>
                  <a:tcPr marL="68580" marR="68580" marT="0" marB="0"/>
                </a:tc>
                <a:tc>
                  <a:txBody>
                    <a:bodyPr/>
                    <a:lstStyle/>
                    <a:p>
                      <a:pPr>
                        <a:lnSpc>
                          <a:spcPct val="115000"/>
                        </a:lnSpc>
                        <a:spcAft>
                          <a:spcPts val="1000"/>
                        </a:spcAft>
                      </a:pPr>
                      <a:r>
                        <a:rPr lang="es-ES" sz="1600" dirty="0">
                          <a:effectLst/>
                        </a:rPr>
                        <a:t> </a:t>
                      </a:r>
                      <a:endParaRPr lang="en-GB" sz="1600" dirty="0">
                        <a:effectLst/>
                        <a:latin typeface="Calibri"/>
                        <a:ea typeface="Calibri"/>
                        <a:cs typeface="Times New Roman"/>
                      </a:endParaRPr>
                    </a:p>
                  </a:txBody>
                  <a:tcPr marL="68580" marR="68580" marT="0" marB="0"/>
                </a:tc>
              </a:tr>
              <a:tr h="1178273">
                <a:tc vMerge="1">
                  <a:txBody>
                    <a:bodyPr/>
                    <a:lstStyle/>
                    <a:p>
                      <a:endParaRPr lang="en-GB"/>
                    </a:p>
                  </a:txBody>
                  <a:tcPr/>
                </a:tc>
                <a:tc>
                  <a:txBody>
                    <a:bodyPr/>
                    <a:lstStyle/>
                    <a:p>
                      <a:pPr>
                        <a:lnSpc>
                          <a:spcPct val="115000"/>
                        </a:lnSpc>
                        <a:spcAft>
                          <a:spcPts val="1000"/>
                        </a:spcAft>
                      </a:pPr>
                      <a:r>
                        <a:rPr lang="es-ES" sz="1600">
                          <a:effectLst/>
                        </a:rPr>
                        <a:t>en español</a:t>
                      </a:r>
                      <a:endParaRPr lang="en-GB" sz="1600">
                        <a:effectLst/>
                        <a:latin typeface="Calibri"/>
                        <a:ea typeface="Calibri"/>
                        <a:cs typeface="Times New Roman"/>
                      </a:endParaRPr>
                    </a:p>
                  </a:txBody>
                  <a:tcPr marL="68580" marR="68580" marT="0" marB="0"/>
                </a:tc>
                <a:tc>
                  <a:txBody>
                    <a:bodyPr/>
                    <a:lstStyle/>
                    <a:p>
                      <a:pPr>
                        <a:lnSpc>
                          <a:spcPct val="115000"/>
                        </a:lnSpc>
                        <a:spcAft>
                          <a:spcPts val="1000"/>
                        </a:spcAft>
                      </a:pPr>
                      <a:r>
                        <a:rPr lang="es-ES" sz="1600">
                          <a:effectLst/>
                        </a:rPr>
                        <a:t> </a:t>
                      </a:r>
                      <a:endParaRPr lang="en-GB" sz="1600">
                        <a:effectLst/>
                        <a:latin typeface="Calibri"/>
                        <a:ea typeface="Calibri"/>
                        <a:cs typeface="Times New Roman"/>
                      </a:endParaRPr>
                    </a:p>
                  </a:txBody>
                  <a:tcPr marL="68580" marR="68580" marT="0" marB="0"/>
                </a:tc>
                <a:tc>
                  <a:txBody>
                    <a:bodyPr/>
                    <a:lstStyle/>
                    <a:p>
                      <a:pPr>
                        <a:lnSpc>
                          <a:spcPct val="115000"/>
                        </a:lnSpc>
                        <a:spcAft>
                          <a:spcPts val="1000"/>
                        </a:spcAft>
                      </a:pPr>
                      <a:r>
                        <a:rPr lang="es-ES" sz="1600">
                          <a:effectLst/>
                        </a:rPr>
                        <a:t> </a:t>
                      </a:r>
                      <a:endParaRPr lang="en-GB" sz="1600">
                        <a:effectLst/>
                        <a:latin typeface="Calibri"/>
                        <a:ea typeface="Calibri"/>
                        <a:cs typeface="Times New Roman"/>
                      </a:endParaRPr>
                    </a:p>
                  </a:txBody>
                  <a:tcPr marL="68580" marR="68580" marT="0" marB="0"/>
                </a:tc>
                <a:tc>
                  <a:txBody>
                    <a:bodyPr/>
                    <a:lstStyle/>
                    <a:p>
                      <a:pPr>
                        <a:lnSpc>
                          <a:spcPct val="115000"/>
                        </a:lnSpc>
                        <a:spcAft>
                          <a:spcPts val="1000"/>
                        </a:spcAft>
                      </a:pPr>
                      <a:r>
                        <a:rPr lang="es-ES" sz="1600">
                          <a:effectLst/>
                        </a:rPr>
                        <a:t> </a:t>
                      </a:r>
                      <a:endParaRPr lang="en-GB" sz="1600">
                        <a:effectLst/>
                        <a:latin typeface="Calibri"/>
                        <a:ea typeface="Calibri"/>
                        <a:cs typeface="Times New Roman"/>
                      </a:endParaRPr>
                    </a:p>
                  </a:txBody>
                  <a:tcPr marL="68580" marR="68580" marT="0" marB="0"/>
                </a:tc>
                <a:tc>
                  <a:txBody>
                    <a:bodyPr/>
                    <a:lstStyle/>
                    <a:p>
                      <a:pPr>
                        <a:lnSpc>
                          <a:spcPct val="115000"/>
                        </a:lnSpc>
                        <a:spcAft>
                          <a:spcPts val="1000"/>
                        </a:spcAft>
                      </a:pPr>
                      <a:r>
                        <a:rPr lang="es-ES" sz="1600">
                          <a:effectLst/>
                        </a:rPr>
                        <a:t> </a:t>
                      </a:r>
                      <a:endParaRPr lang="en-GB" sz="1600">
                        <a:effectLst/>
                        <a:latin typeface="Calibri"/>
                        <a:ea typeface="Calibri"/>
                        <a:cs typeface="Times New Roman"/>
                      </a:endParaRPr>
                    </a:p>
                  </a:txBody>
                  <a:tcPr marL="68580" marR="68580" marT="0" marB="0"/>
                </a:tc>
                <a:tc>
                  <a:txBody>
                    <a:bodyPr/>
                    <a:lstStyle/>
                    <a:p>
                      <a:pPr>
                        <a:lnSpc>
                          <a:spcPct val="115000"/>
                        </a:lnSpc>
                        <a:spcAft>
                          <a:spcPts val="1000"/>
                        </a:spcAft>
                      </a:pPr>
                      <a:r>
                        <a:rPr lang="es-ES" sz="1600">
                          <a:effectLst/>
                        </a:rPr>
                        <a:t> </a:t>
                      </a:r>
                      <a:endParaRPr lang="en-GB" sz="1600">
                        <a:effectLst/>
                        <a:latin typeface="Calibri"/>
                        <a:ea typeface="Calibri"/>
                        <a:cs typeface="Times New Roman"/>
                      </a:endParaRPr>
                    </a:p>
                  </a:txBody>
                  <a:tcPr marL="68580" marR="68580" marT="0" marB="0"/>
                </a:tc>
              </a:tr>
              <a:tr h="810535">
                <a:tc rowSpan="2">
                  <a:txBody>
                    <a:bodyPr/>
                    <a:lstStyle/>
                    <a:p>
                      <a:pPr>
                        <a:lnSpc>
                          <a:spcPct val="115000"/>
                        </a:lnSpc>
                        <a:spcAft>
                          <a:spcPts val="1000"/>
                        </a:spcAft>
                      </a:pPr>
                      <a:r>
                        <a:rPr lang="es-ES" sz="1600">
                          <a:effectLst/>
                        </a:rPr>
                        <a:t>…dar ejemplos de los efectos sociales del cambio climático </a:t>
                      </a:r>
                      <a:endParaRPr lang="en-GB" sz="1600">
                        <a:effectLst/>
                      </a:endParaRPr>
                    </a:p>
                    <a:p>
                      <a:pPr>
                        <a:lnSpc>
                          <a:spcPct val="115000"/>
                        </a:lnSpc>
                        <a:spcAft>
                          <a:spcPts val="1000"/>
                        </a:spcAft>
                      </a:pPr>
                      <a:r>
                        <a:rPr lang="es-ES" sz="1600">
                          <a:effectLst/>
                        </a:rPr>
                        <a:t>…give examples of the social effects of climate change</a:t>
                      </a:r>
                      <a:endParaRPr lang="en-GB" sz="1600">
                        <a:effectLst/>
                        <a:latin typeface="Calibri"/>
                        <a:ea typeface="Calibri"/>
                        <a:cs typeface="Times New Roman"/>
                      </a:endParaRPr>
                    </a:p>
                  </a:txBody>
                  <a:tcPr marL="68580" marR="68580" marT="0" marB="0"/>
                </a:tc>
                <a:tc>
                  <a:txBody>
                    <a:bodyPr/>
                    <a:lstStyle/>
                    <a:p>
                      <a:pPr>
                        <a:lnSpc>
                          <a:spcPct val="115000"/>
                        </a:lnSpc>
                        <a:spcAft>
                          <a:spcPts val="1000"/>
                        </a:spcAft>
                      </a:pPr>
                      <a:r>
                        <a:rPr lang="es-ES" sz="1600">
                          <a:effectLst/>
                        </a:rPr>
                        <a:t>In English</a:t>
                      </a:r>
                      <a:endParaRPr lang="en-GB" sz="1600">
                        <a:effectLst/>
                        <a:latin typeface="Calibri"/>
                        <a:ea typeface="Calibri"/>
                        <a:cs typeface="Times New Roman"/>
                      </a:endParaRPr>
                    </a:p>
                  </a:txBody>
                  <a:tcPr marL="68580" marR="68580" marT="0" marB="0"/>
                </a:tc>
                <a:tc>
                  <a:txBody>
                    <a:bodyPr/>
                    <a:lstStyle/>
                    <a:p>
                      <a:pPr>
                        <a:lnSpc>
                          <a:spcPct val="115000"/>
                        </a:lnSpc>
                        <a:spcAft>
                          <a:spcPts val="1000"/>
                        </a:spcAft>
                      </a:pPr>
                      <a:r>
                        <a:rPr lang="es-ES" sz="1600">
                          <a:effectLst/>
                        </a:rPr>
                        <a:t> </a:t>
                      </a:r>
                      <a:endParaRPr lang="en-GB" sz="1600">
                        <a:effectLst/>
                        <a:latin typeface="Calibri"/>
                        <a:ea typeface="Calibri"/>
                        <a:cs typeface="Times New Roman"/>
                      </a:endParaRPr>
                    </a:p>
                  </a:txBody>
                  <a:tcPr marL="68580" marR="68580" marT="0" marB="0"/>
                </a:tc>
                <a:tc>
                  <a:txBody>
                    <a:bodyPr/>
                    <a:lstStyle/>
                    <a:p>
                      <a:pPr>
                        <a:lnSpc>
                          <a:spcPct val="115000"/>
                        </a:lnSpc>
                        <a:spcAft>
                          <a:spcPts val="1000"/>
                        </a:spcAft>
                      </a:pPr>
                      <a:r>
                        <a:rPr lang="es-ES" sz="1600">
                          <a:effectLst/>
                        </a:rPr>
                        <a:t> </a:t>
                      </a:r>
                      <a:endParaRPr lang="en-GB" sz="1600">
                        <a:effectLst/>
                        <a:latin typeface="Calibri"/>
                        <a:ea typeface="Calibri"/>
                        <a:cs typeface="Times New Roman"/>
                      </a:endParaRPr>
                    </a:p>
                  </a:txBody>
                  <a:tcPr marL="68580" marR="68580" marT="0" marB="0"/>
                </a:tc>
                <a:tc>
                  <a:txBody>
                    <a:bodyPr/>
                    <a:lstStyle/>
                    <a:p>
                      <a:pPr>
                        <a:lnSpc>
                          <a:spcPct val="115000"/>
                        </a:lnSpc>
                        <a:spcAft>
                          <a:spcPts val="1000"/>
                        </a:spcAft>
                      </a:pPr>
                      <a:r>
                        <a:rPr lang="es-ES" sz="1600">
                          <a:effectLst/>
                        </a:rPr>
                        <a:t> </a:t>
                      </a:r>
                      <a:endParaRPr lang="en-GB" sz="1600">
                        <a:effectLst/>
                        <a:latin typeface="Calibri"/>
                        <a:ea typeface="Calibri"/>
                        <a:cs typeface="Times New Roman"/>
                      </a:endParaRPr>
                    </a:p>
                  </a:txBody>
                  <a:tcPr marL="68580" marR="68580" marT="0" marB="0"/>
                </a:tc>
                <a:tc>
                  <a:txBody>
                    <a:bodyPr/>
                    <a:lstStyle/>
                    <a:p>
                      <a:pPr>
                        <a:lnSpc>
                          <a:spcPct val="115000"/>
                        </a:lnSpc>
                        <a:spcAft>
                          <a:spcPts val="1000"/>
                        </a:spcAft>
                      </a:pPr>
                      <a:r>
                        <a:rPr lang="es-ES" sz="1600">
                          <a:effectLst/>
                        </a:rPr>
                        <a:t> </a:t>
                      </a:r>
                      <a:endParaRPr lang="en-GB" sz="1600">
                        <a:effectLst/>
                        <a:latin typeface="Calibri"/>
                        <a:ea typeface="Calibri"/>
                        <a:cs typeface="Times New Roman"/>
                      </a:endParaRPr>
                    </a:p>
                  </a:txBody>
                  <a:tcPr marL="68580" marR="68580" marT="0" marB="0"/>
                </a:tc>
                <a:tc>
                  <a:txBody>
                    <a:bodyPr/>
                    <a:lstStyle/>
                    <a:p>
                      <a:pPr>
                        <a:lnSpc>
                          <a:spcPct val="115000"/>
                        </a:lnSpc>
                        <a:spcAft>
                          <a:spcPts val="1000"/>
                        </a:spcAft>
                      </a:pPr>
                      <a:r>
                        <a:rPr lang="es-ES" sz="1600">
                          <a:effectLst/>
                        </a:rPr>
                        <a:t> </a:t>
                      </a:r>
                      <a:endParaRPr lang="en-GB" sz="1600">
                        <a:effectLst/>
                        <a:latin typeface="Calibri"/>
                        <a:ea typeface="Calibri"/>
                        <a:cs typeface="Times New Roman"/>
                      </a:endParaRPr>
                    </a:p>
                  </a:txBody>
                  <a:tcPr marL="68580" marR="68580" marT="0" marB="0"/>
                </a:tc>
              </a:tr>
              <a:tr h="1266508">
                <a:tc vMerge="1">
                  <a:txBody>
                    <a:bodyPr/>
                    <a:lstStyle/>
                    <a:p>
                      <a:endParaRPr lang="en-GB"/>
                    </a:p>
                  </a:txBody>
                  <a:tcPr/>
                </a:tc>
                <a:tc>
                  <a:txBody>
                    <a:bodyPr/>
                    <a:lstStyle/>
                    <a:p>
                      <a:pPr>
                        <a:lnSpc>
                          <a:spcPct val="115000"/>
                        </a:lnSpc>
                        <a:spcAft>
                          <a:spcPts val="1000"/>
                        </a:spcAft>
                      </a:pPr>
                      <a:r>
                        <a:rPr lang="es-ES" sz="1600">
                          <a:effectLst/>
                        </a:rPr>
                        <a:t>en español</a:t>
                      </a:r>
                      <a:endParaRPr lang="en-GB" sz="1600">
                        <a:effectLst/>
                        <a:latin typeface="Calibri"/>
                        <a:ea typeface="Calibri"/>
                        <a:cs typeface="Times New Roman"/>
                      </a:endParaRPr>
                    </a:p>
                  </a:txBody>
                  <a:tcPr marL="68580" marR="68580" marT="0" marB="0"/>
                </a:tc>
                <a:tc>
                  <a:txBody>
                    <a:bodyPr/>
                    <a:lstStyle/>
                    <a:p>
                      <a:pPr>
                        <a:lnSpc>
                          <a:spcPct val="115000"/>
                        </a:lnSpc>
                        <a:spcAft>
                          <a:spcPts val="1000"/>
                        </a:spcAft>
                      </a:pPr>
                      <a:r>
                        <a:rPr lang="es-ES" sz="1600" dirty="0">
                          <a:effectLst/>
                        </a:rPr>
                        <a:t> </a:t>
                      </a:r>
                      <a:endParaRPr lang="en-GB" sz="1600" dirty="0">
                        <a:effectLst/>
                        <a:latin typeface="Calibri"/>
                        <a:ea typeface="Calibri"/>
                        <a:cs typeface="Times New Roman"/>
                      </a:endParaRPr>
                    </a:p>
                  </a:txBody>
                  <a:tcPr marL="68580" marR="68580" marT="0" marB="0"/>
                </a:tc>
                <a:tc>
                  <a:txBody>
                    <a:bodyPr/>
                    <a:lstStyle/>
                    <a:p>
                      <a:pPr>
                        <a:lnSpc>
                          <a:spcPct val="115000"/>
                        </a:lnSpc>
                        <a:spcAft>
                          <a:spcPts val="1000"/>
                        </a:spcAft>
                      </a:pPr>
                      <a:r>
                        <a:rPr lang="es-ES" sz="1600">
                          <a:effectLst/>
                        </a:rPr>
                        <a:t> </a:t>
                      </a:r>
                      <a:endParaRPr lang="en-GB" sz="1600">
                        <a:effectLst/>
                        <a:latin typeface="Calibri"/>
                        <a:ea typeface="Calibri"/>
                        <a:cs typeface="Times New Roman"/>
                      </a:endParaRPr>
                    </a:p>
                  </a:txBody>
                  <a:tcPr marL="68580" marR="68580" marT="0" marB="0"/>
                </a:tc>
                <a:tc>
                  <a:txBody>
                    <a:bodyPr/>
                    <a:lstStyle/>
                    <a:p>
                      <a:pPr>
                        <a:lnSpc>
                          <a:spcPct val="115000"/>
                        </a:lnSpc>
                        <a:spcAft>
                          <a:spcPts val="1000"/>
                        </a:spcAft>
                      </a:pPr>
                      <a:r>
                        <a:rPr lang="es-ES" sz="1600">
                          <a:effectLst/>
                        </a:rPr>
                        <a:t> </a:t>
                      </a:r>
                      <a:endParaRPr lang="en-GB" sz="1600">
                        <a:effectLst/>
                        <a:latin typeface="Calibri"/>
                        <a:ea typeface="Calibri"/>
                        <a:cs typeface="Times New Roman"/>
                      </a:endParaRPr>
                    </a:p>
                  </a:txBody>
                  <a:tcPr marL="68580" marR="68580" marT="0" marB="0"/>
                </a:tc>
                <a:tc>
                  <a:txBody>
                    <a:bodyPr/>
                    <a:lstStyle/>
                    <a:p>
                      <a:pPr>
                        <a:lnSpc>
                          <a:spcPct val="115000"/>
                        </a:lnSpc>
                        <a:spcAft>
                          <a:spcPts val="1000"/>
                        </a:spcAft>
                      </a:pPr>
                      <a:r>
                        <a:rPr lang="es-ES" sz="1600">
                          <a:effectLst/>
                        </a:rPr>
                        <a:t> </a:t>
                      </a:r>
                      <a:endParaRPr lang="en-GB" sz="1600">
                        <a:effectLst/>
                        <a:latin typeface="Calibri"/>
                        <a:ea typeface="Calibri"/>
                        <a:cs typeface="Times New Roman"/>
                      </a:endParaRPr>
                    </a:p>
                  </a:txBody>
                  <a:tcPr marL="68580" marR="68580" marT="0" marB="0"/>
                </a:tc>
                <a:tc>
                  <a:txBody>
                    <a:bodyPr/>
                    <a:lstStyle/>
                    <a:p>
                      <a:pPr>
                        <a:lnSpc>
                          <a:spcPct val="115000"/>
                        </a:lnSpc>
                        <a:spcAft>
                          <a:spcPts val="1000"/>
                        </a:spcAft>
                      </a:pPr>
                      <a:r>
                        <a:rPr lang="es-ES" sz="1600" dirty="0">
                          <a:effectLst/>
                        </a:rPr>
                        <a:t> </a:t>
                      </a:r>
                      <a:endParaRPr lang="en-GB" sz="1600" dirty="0">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1791506" y="1056933"/>
            <a:ext cx="88280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n-US" sz="2400" i="0" u="none" strike="noStrike" cap="none" normalizeH="0" baseline="0" dirty="0" smtClean="0">
                <a:ln>
                  <a:noFill/>
                </a:ln>
                <a:solidFill>
                  <a:schemeClr val="tx1"/>
                </a:solidFill>
                <a:effectLst/>
                <a:latin typeface="Humanst521 BT" panose="020B0602020204020204" pitchFamily="34" charset="0"/>
                <a:ea typeface="Calibri" pitchFamily="34" charset="0"/>
                <a:cs typeface="Times New Roman" pitchFamily="18" charset="0"/>
              </a:rPr>
              <a:t>(5b) </a:t>
            </a:r>
            <a:r>
              <a:rPr kumimoji="0" lang="es-ES" altLang="en-US" sz="2400" i="0" u="sng" strike="noStrike" cap="none" normalizeH="0" baseline="0" dirty="0" err="1" smtClean="0">
                <a:ln>
                  <a:noFill/>
                </a:ln>
                <a:solidFill>
                  <a:schemeClr val="tx1"/>
                </a:solidFill>
                <a:effectLst/>
                <a:latin typeface="Humanst521 BT" pitchFamily="34" charset="0"/>
                <a:ea typeface="Calibri" pitchFamily="34" charset="0"/>
                <a:cs typeface="Times New Roman" pitchFamily="18" charset="0"/>
              </a:rPr>
              <a:t>Unit</a:t>
            </a:r>
            <a:r>
              <a:rPr kumimoji="0" lang="es-ES" altLang="en-US" sz="2400" i="0" u="sng" strike="noStrike" cap="none" normalizeH="0" baseline="0" dirty="0" smtClean="0">
                <a:ln>
                  <a:noFill/>
                </a:ln>
                <a:solidFill>
                  <a:schemeClr val="tx1"/>
                </a:solidFill>
                <a:effectLst/>
                <a:latin typeface="Humanst521 BT" pitchFamily="34" charset="0"/>
                <a:ea typeface="Calibri" pitchFamily="34" charset="0"/>
                <a:cs typeface="Times New Roman" pitchFamily="18" charset="0"/>
              </a:rPr>
              <a:t> </a:t>
            </a:r>
            <a:r>
              <a:rPr kumimoji="0" lang="es-ES" altLang="en-US" sz="2400" i="0" u="sng" strike="noStrike" cap="none" normalizeH="0" baseline="0" dirty="0" err="1" smtClean="0">
                <a:ln>
                  <a:noFill/>
                </a:ln>
                <a:solidFill>
                  <a:schemeClr val="tx1"/>
                </a:solidFill>
                <a:effectLst/>
                <a:latin typeface="Humanst521 BT" pitchFamily="34" charset="0"/>
                <a:ea typeface="Calibri" pitchFamily="34" charset="0"/>
                <a:cs typeface="Times New Roman" pitchFamily="18" charset="0"/>
              </a:rPr>
              <a:t>assessment</a:t>
            </a:r>
            <a:r>
              <a:rPr kumimoji="0" lang="es-ES" altLang="en-US" sz="2400" i="0" u="sng" strike="noStrike" cap="none" normalizeH="0" baseline="0" dirty="0" smtClean="0">
                <a:ln>
                  <a:noFill/>
                </a:ln>
                <a:solidFill>
                  <a:schemeClr val="tx1"/>
                </a:solidFill>
                <a:effectLst/>
                <a:latin typeface="Humanst521 BT" pitchFamily="34" charset="0"/>
                <a:ea typeface="Calibri" pitchFamily="34" charset="0"/>
                <a:cs typeface="Times New Roman" pitchFamily="18" charset="0"/>
              </a:rPr>
              <a:t> “</a:t>
            </a:r>
            <a:r>
              <a:rPr kumimoji="0" lang="es-ES" altLang="en-US" sz="2400" i="0" u="sng" strike="noStrike" cap="none" normalizeH="0" baseline="0" dirty="0" err="1" smtClean="0">
                <a:ln>
                  <a:noFill/>
                </a:ln>
                <a:solidFill>
                  <a:schemeClr val="tx1"/>
                </a:solidFill>
                <a:effectLst/>
                <a:latin typeface="Humanst521 BT" pitchFamily="34" charset="0"/>
                <a:ea typeface="Calibri" pitchFamily="34" charset="0"/>
                <a:cs typeface="Times New Roman" pitchFamily="18" charset="0"/>
              </a:rPr>
              <a:t>The</a:t>
            </a:r>
            <a:r>
              <a:rPr kumimoji="0" lang="es-ES" altLang="en-US" sz="2400" i="0" u="sng" strike="noStrike" cap="none" normalizeH="0" baseline="0" dirty="0" smtClean="0">
                <a:ln>
                  <a:noFill/>
                </a:ln>
                <a:solidFill>
                  <a:schemeClr val="tx1"/>
                </a:solidFill>
                <a:effectLst/>
                <a:latin typeface="Humanst521 BT" pitchFamily="34" charset="0"/>
                <a:ea typeface="Calibri" pitchFamily="34" charset="0"/>
                <a:cs typeface="Times New Roman" pitchFamily="18" charset="0"/>
              </a:rPr>
              <a:t> </a:t>
            </a:r>
            <a:r>
              <a:rPr kumimoji="0" lang="es-ES" altLang="en-US" sz="2400" i="0" u="sng" strike="noStrike" cap="none" normalizeH="0" baseline="0" dirty="0" err="1" smtClean="0">
                <a:ln>
                  <a:noFill/>
                </a:ln>
                <a:solidFill>
                  <a:schemeClr val="tx1"/>
                </a:solidFill>
                <a:effectLst/>
                <a:latin typeface="Humanst521 BT" pitchFamily="34" charset="0"/>
                <a:ea typeface="Calibri" pitchFamily="34" charset="0"/>
                <a:cs typeface="Times New Roman" pitchFamily="18" charset="0"/>
              </a:rPr>
              <a:t>effects</a:t>
            </a:r>
            <a:r>
              <a:rPr kumimoji="0" lang="es-ES" altLang="en-US" sz="2400" i="0" u="sng" strike="noStrike" cap="none" normalizeH="0" baseline="0" dirty="0" smtClean="0">
                <a:ln>
                  <a:noFill/>
                </a:ln>
                <a:solidFill>
                  <a:schemeClr val="tx1"/>
                </a:solidFill>
                <a:effectLst/>
                <a:latin typeface="Humanst521 BT" pitchFamily="34" charset="0"/>
                <a:ea typeface="Calibri" pitchFamily="34" charset="0"/>
                <a:cs typeface="Times New Roman" pitchFamily="18" charset="0"/>
              </a:rPr>
              <a:t> of </a:t>
            </a:r>
            <a:r>
              <a:rPr kumimoji="0" lang="es-ES" altLang="en-US" sz="2400" i="0" u="sng" strike="noStrike" cap="none" normalizeH="0" baseline="0" dirty="0" err="1" smtClean="0">
                <a:ln>
                  <a:noFill/>
                </a:ln>
                <a:solidFill>
                  <a:schemeClr val="tx1"/>
                </a:solidFill>
                <a:effectLst/>
                <a:latin typeface="Humanst521 BT" pitchFamily="34" charset="0"/>
                <a:ea typeface="Calibri" pitchFamily="34" charset="0"/>
                <a:cs typeface="Times New Roman" pitchFamily="18" charset="0"/>
              </a:rPr>
              <a:t>climate</a:t>
            </a:r>
            <a:r>
              <a:rPr kumimoji="0" lang="es-ES" altLang="en-US" sz="2400" i="0" u="sng" strike="noStrike" cap="none" normalizeH="0" baseline="0" dirty="0" smtClean="0">
                <a:ln>
                  <a:noFill/>
                </a:ln>
                <a:solidFill>
                  <a:schemeClr val="tx1"/>
                </a:solidFill>
                <a:effectLst/>
                <a:latin typeface="Humanst521 BT" pitchFamily="34" charset="0"/>
                <a:ea typeface="Calibri" pitchFamily="34" charset="0"/>
                <a:cs typeface="Times New Roman" pitchFamily="18" charset="0"/>
              </a:rPr>
              <a:t> </a:t>
            </a:r>
            <a:r>
              <a:rPr kumimoji="0" lang="es-ES" altLang="en-US" sz="2400" i="0" u="sng" strike="noStrike" cap="none" normalizeH="0" baseline="0" dirty="0" err="1" smtClean="0">
                <a:ln>
                  <a:noFill/>
                </a:ln>
                <a:solidFill>
                  <a:schemeClr val="tx1"/>
                </a:solidFill>
                <a:effectLst/>
                <a:latin typeface="Humanst521 BT" pitchFamily="34" charset="0"/>
                <a:ea typeface="Calibri" pitchFamily="34" charset="0"/>
                <a:cs typeface="Times New Roman" pitchFamily="18" charset="0"/>
              </a:rPr>
              <a:t>change</a:t>
            </a:r>
            <a:r>
              <a:rPr kumimoji="0" lang="es-ES" altLang="en-US" sz="2400" i="0" u="sng" strike="noStrike" cap="none" normalizeH="0" baseline="0" dirty="0" smtClean="0">
                <a:ln>
                  <a:noFill/>
                </a:ln>
                <a:solidFill>
                  <a:schemeClr val="tx1"/>
                </a:solidFill>
                <a:effectLst/>
                <a:latin typeface="Humanst521 BT" pitchFamily="34" charset="0"/>
                <a:ea typeface="Calibri" pitchFamily="34" charset="0"/>
                <a:cs typeface="Times New Roman" pitchFamily="18" charset="0"/>
              </a:rPr>
              <a:t> in </a:t>
            </a:r>
            <a:r>
              <a:rPr kumimoji="0" lang="es-ES" altLang="en-US" sz="2400" i="0" u="sng" strike="noStrike" cap="none" normalizeH="0" baseline="0" dirty="0" err="1" smtClean="0">
                <a:ln>
                  <a:noFill/>
                </a:ln>
                <a:solidFill>
                  <a:schemeClr val="tx1"/>
                </a:solidFill>
                <a:effectLst/>
                <a:latin typeface="Humanst521 BT" pitchFamily="34" charset="0"/>
                <a:ea typeface="Calibri" pitchFamily="34" charset="0"/>
                <a:cs typeface="Times New Roman" pitchFamily="18" charset="0"/>
              </a:rPr>
              <a:t>Latin</a:t>
            </a:r>
            <a:r>
              <a:rPr kumimoji="0" lang="es-ES" altLang="en-US" sz="2400" i="0" u="sng" strike="noStrike" cap="none" normalizeH="0" baseline="0" dirty="0" smtClean="0">
                <a:ln>
                  <a:noFill/>
                </a:ln>
                <a:solidFill>
                  <a:schemeClr val="tx1"/>
                </a:solidFill>
                <a:effectLst/>
                <a:latin typeface="Humanst521 BT" pitchFamily="34" charset="0"/>
                <a:ea typeface="Calibri" pitchFamily="34" charset="0"/>
                <a:cs typeface="Times New Roman" pitchFamily="18" charset="0"/>
              </a:rPr>
              <a:t> </a:t>
            </a:r>
            <a:r>
              <a:rPr kumimoji="0" lang="es-ES" altLang="en-US" sz="2400" i="0" u="sng" strike="noStrike" cap="none" normalizeH="0" baseline="0" dirty="0" err="1" smtClean="0">
                <a:ln>
                  <a:noFill/>
                </a:ln>
                <a:solidFill>
                  <a:schemeClr val="tx1"/>
                </a:solidFill>
                <a:effectLst/>
                <a:latin typeface="Humanst521 BT" pitchFamily="34" charset="0"/>
                <a:ea typeface="Calibri" pitchFamily="34" charset="0"/>
                <a:cs typeface="Times New Roman" pitchFamily="18" charset="0"/>
              </a:rPr>
              <a:t>America</a:t>
            </a:r>
            <a:r>
              <a:rPr kumimoji="0" lang="es-ES" altLang="en-US" sz="2400" i="0" u="sng" strike="noStrike" cap="none" normalizeH="0" baseline="0" dirty="0" smtClean="0">
                <a:ln>
                  <a:noFill/>
                </a:ln>
                <a:solidFill>
                  <a:schemeClr val="tx1"/>
                </a:solidFill>
                <a:effectLst/>
                <a:latin typeface="Humanst521 BT" panose="020B0602020204020204" pitchFamily="34" charset="0"/>
                <a:ea typeface="Calibri" pitchFamily="34" charset="0"/>
                <a:cs typeface="Times New Roman" pitchFamily="18" charset="0"/>
              </a:rPr>
              <a:t>”</a:t>
            </a:r>
            <a:endParaRPr kumimoji="0" lang="es-ES" altLang="en-US" sz="4000" i="0" u="none" strike="noStrike" cap="none" normalizeH="0" baseline="0" dirty="0" smtClean="0">
              <a:ln>
                <a:noFill/>
              </a:ln>
              <a:solidFill>
                <a:schemeClr val="tx1"/>
              </a:solidFill>
              <a:effectLst/>
              <a:latin typeface="Humanst521 BT" panose="020B0602020204020204" pitchFamily="34" charset="0"/>
              <a:cs typeface="Arial" pitchFamily="34" charset="0"/>
            </a:endParaRPr>
          </a:p>
        </p:txBody>
      </p:sp>
    </p:spTree>
    <p:extLst>
      <p:ext uri="{BB962C8B-B14F-4D97-AF65-F5344CB8AC3E}">
        <p14:creationId xmlns:p14="http://schemas.microsoft.com/office/powerpoint/2010/main" val="2278066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2618468"/>
            <a:ext cx="10515600" cy="1325563"/>
          </a:xfrm>
        </p:spPr>
        <p:txBody>
          <a:bodyPr>
            <a:noAutofit/>
          </a:bodyPr>
          <a:lstStyle/>
          <a:p>
            <a:pPr algn="ctr"/>
            <a:r>
              <a:rPr lang="en-GB" sz="9600" b="1" dirty="0" smtClean="0">
                <a:latin typeface="Humanst521 BT" panose="020B0602020204020204" pitchFamily="34" charset="0"/>
              </a:rPr>
              <a:t>The environmental and social impacts of climate change</a:t>
            </a:r>
            <a:endParaRPr lang="en-GB" sz="9600" b="1" dirty="0">
              <a:latin typeface="Humanst521 BT" panose="020B0602020204020204" pitchFamily="34" charset="0"/>
            </a:endParaRPr>
          </a:p>
        </p:txBody>
      </p:sp>
    </p:spTree>
    <p:extLst>
      <p:ext uri="{BB962C8B-B14F-4D97-AF65-F5344CB8AC3E}">
        <p14:creationId xmlns:p14="http://schemas.microsoft.com/office/powerpoint/2010/main" val="4005026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800" b="1" u="sng" dirty="0" smtClean="0">
                <a:latin typeface="Humanst521 BT" panose="020B0602020204020204" pitchFamily="34" charset="0"/>
              </a:rPr>
              <a:t>Lesson 1</a:t>
            </a:r>
            <a:endParaRPr lang="en-GB" sz="4800" b="1" u="sng" dirty="0">
              <a:latin typeface="Humanst521 BT" panose="020B0602020204020204" pitchFamily="34" charset="0"/>
            </a:endParaRPr>
          </a:p>
        </p:txBody>
      </p:sp>
      <p:sp>
        <p:nvSpPr>
          <p:cNvPr id="3" name="Content Placeholder 2"/>
          <p:cNvSpPr>
            <a:spLocks noGrp="1"/>
          </p:cNvSpPr>
          <p:nvPr>
            <p:ph idx="1"/>
          </p:nvPr>
        </p:nvSpPr>
        <p:spPr>
          <a:xfrm>
            <a:off x="838200" y="1690688"/>
            <a:ext cx="10515600" cy="4486275"/>
          </a:xfrm>
        </p:spPr>
        <p:txBody>
          <a:bodyPr>
            <a:normAutofit lnSpcReduction="10000"/>
          </a:bodyPr>
          <a:lstStyle/>
          <a:p>
            <a:r>
              <a:rPr lang="en-GB" b="1" dirty="0" smtClean="0">
                <a:latin typeface="Humanst521 BT" panose="020B0602020204020204" pitchFamily="34" charset="0"/>
              </a:rPr>
              <a:t>Learning outcomes: </a:t>
            </a:r>
          </a:p>
          <a:p>
            <a:pPr marL="514350" indent="-514350">
              <a:buAutoNum type="arabicParenR"/>
            </a:pPr>
            <a:r>
              <a:rPr lang="en-GB" dirty="0" smtClean="0">
                <a:latin typeface="Humanst521 BT" panose="020B0602020204020204" pitchFamily="34" charset="0"/>
              </a:rPr>
              <a:t>Familiarise </a:t>
            </a:r>
            <a:r>
              <a:rPr lang="en-GB" dirty="0">
                <a:latin typeface="Humanst521 BT" panose="020B0602020204020204" pitchFamily="34" charset="0"/>
              </a:rPr>
              <a:t>with the series theme </a:t>
            </a:r>
            <a:endParaRPr lang="en-GB" dirty="0" smtClean="0">
              <a:latin typeface="Humanst521 BT" panose="020B0602020204020204" pitchFamily="34" charset="0"/>
            </a:endParaRPr>
          </a:p>
          <a:p>
            <a:pPr marL="514350" indent="-514350">
              <a:buAutoNum type="arabicParenR"/>
            </a:pPr>
            <a:r>
              <a:rPr lang="en-GB" dirty="0" smtClean="0">
                <a:latin typeface="Humanst521 BT" panose="020B0602020204020204" pitchFamily="34" charset="0"/>
              </a:rPr>
              <a:t>Understand that there are ecological </a:t>
            </a:r>
            <a:r>
              <a:rPr lang="en-GB" b="1" i="1" dirty="0" smtClean="0">
                <a:latin typeface="Humanst521 BT" panose="020B0602020204020204" pitchFamily="34" charset="0"/>
              </a:rPr>
              <a:t>and </a:t>
            </a:r>
            <a:r>
              <a:rPr lang="en-GB" dirty="0" smtClean="0">
                <a:latin typeface="Humanst521 BT" panose="020B0602020204020204" pitchFamily="34" charset="0"/>
              </a:rPr>
              <a:t>social impacts of climate change</a:t>
            </a:r>
            <a:endParaRPr lang="en-GB" b="1" i="1" dirty="0" smtClean="0">
              <a:latin typeface="Humanst521 BT" panose="020B0602020204020204" pitchFamily="34" charset="0"/>
            </a:endParaRPr>
          </a:p>
          <a:p>
            <a:pPr marL="514350" indent="-514350">
              <a:buAutoNum type="arabicParenR"/>
            </a:pPr>
            <a:r>
              <a:rPr lang="en-GB" dirty="0" smtClean="0">
                <a:latin typeface="Humanst521 BT" panose="020B0602020204020204" pitchFamily="34" charset="0"/>
              </a:rPr>
              <a:t>Develop </a:t>
            </a:r>
            <a:r>
              <a:rPr lang="en-GB" dirty="0">
                <a:latin typeface="Humanst521 BT" panose="020B0602020204020204" pitchFamily="34" charset="0"/>
              </a:rPr>
              <a:t>vocabulary </a:t>
            </a:r>
            <a:r>
              <a:rPr lang="en-GB" dirty="0" smtClean="0">
                <a:latin typeface="Humanst521 BT" panose="020B0602020204020204" pitchFamily="34" charset="0"/>
              </a:rPr>
              <a:t>linked to the environmental </a:t>
            </a:r>
            <a:r>
              <a:rPr lang="en-GB" dirty="0">
                <a:latin typeface="Humanst521 BT" panose="020B0602020204020204" pitchFamily="34" charset="0"/>
              </a:rPr>
              <a:t>and social impacts of climate change</a:t>
            </a:r>
            <a:r>
              <a:rPr lang="en-GB" dirty="0" smtClean="0">
                <a:latin typeface="Humanst521 BT" panose="020B0602020204020204" pitchFamily="34" charset="0"/>
              </a:rPr>
              <a:t>.</a:t>
            </a:r>
          </a:p>
          <a:p>
            <a:pPr marL="0" indent="0">
              <a:buNone/>
            </a:pPr>
            <a:endParaRPr lang="en-GB" dirty="0" smtClean="0">
              <a:latin typeface="Humanst521 BT" panose="020B0602020204020204" pitchFamily="34" charset="0"/>
            </a:endParaRPr>
          </a:p>
          <a:p>
            <a:r>
              <a:rPr lang="en-GB" b="1" dirty="0" smtClean="0">
                <a:latin typeface="Humanst521 BT" panose="020B0602020204020204" pitchFamily="34" charset="0"/>
              </a:rPr>
              <a:t>Lesson objectives:</a:t>
            </a:r>
          </a:p>
          <a:p>
            <a:r>
              <a:rPr lang="en-GB" dirty="0" smtClean="0">
                <a:latin typeface="Humanst521 BT" panose="020B0602020204020204" pitchFamily="34" charset="0"/>
              </a:rPr>
              <a:t>Match pictures with key terms</a:t>
            </a:r>
          </a:p>
          <a:p>
            <a:r>
              <a:rPr lang="en-GB" dirty="0" smtClean="0">
                <a:latin typeface="Humanst521 BT" panose="020B0602020204020204" pitchFamily="34" charset="0"/>
              </a:rPr>
              <a:t>Play a memory game</a:t>
            </a:r>
          </a:p>
          <a:p>
            <a:endParaRPr lang="en-GB" b="1" dirty="0"/>
          </a:p>
        </p:txBody>
      </p:sp>
    </p:spTree>
    <p:extLst>
      <p:ext uri="{BB962C8B-B14F-4D97-AF65-F5344CB8AC3E}">
        <p14:creationId xmlns:p14="http://schemas.microsoft.com/office/powerpoint/2010/main" val="1986431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44009"/>
            <a:ext cx="10515600" cy="1325563"/>
          </a:xfrm>
        </p:spPr>
        <p:txBody>
          <a:bodyPr/>
          <a:lstStyle/>
          <a:p>
            <a:pPr algn="ctr"/>
            <a:r>
              <a:rPr lang="en-GB" b="1" dirty="0" smtClean="0">
                <a:latin typeface="Humanst521 BT" panose="020B0602020204020204" pitchFamily="34" charset="0"/>
              </a:rPr>
              <a:t>Ecological consequences of climate change</a:t>
            </a:r>
            <a:endParaRPr lang="en-GB" b="1" dirty="0">
              <a:latin typeface="Humanst521 BT" panose="020B0602020204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36688647"/>
              </p:ext>
            </p:extLst>
          </p:nvPr>
        </p:nvGraphicFramePr>
        <p:xfrm>
          <a:off x="2160813" y="1289958"/>
          <a:ext cx="7870371" cy="5046171"/>
        </p:xfrm>
        <a:graphic>
          <a:graphicData uri="http://schemas.openxmlformats.org/drawingml/2006/table">
            <a:tbl>
              <a:tblPr firstRow="1" firstCol="1" bandRow="1">
                <a:tableStyleId>{5C22544A-7EE6-4342-B048-85BDC9FD1C3A}</a:tableStyleId>
              </a:tblPr>
              <a:tblGrid>
                <a:gridCol w="3848021"/>
                <a:gridCol w="4022350"/>
              </a:tblGrid>
              <a:tr h="233813">
                <a:tc>
                  <a:txBody>
                    <a:bodyPr/>
                    <a:lstStyle/>
                    <a:p>
                      <a:pPr>
                        <a:lnSpc>
                          <a:spcPct val="115000"/>
                        </a:lnSpc>
                        <a:spcAft>
                          <a:spcPts val="1000"/>
                        </a:spcAft>
                      </a:pPr>
                      <a:r>
                        <a:rPr lang="es-ES" sz="1600" dirty="0">
                          <a:effectLst/>
                        </a:rPr>
                        <a:t>Vocabulario</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a:lnSpc>
                          <a:spcPct val="115000"/>
                        </a:lnSpc>
                        <a:spcAft>
                          <a:spcPts val="1000"/>
                        </a:spcAft>
                      </a:pPr>
                      <a:r>
                        <a:rPr lang="es-ES" sz="1600" dirty="0" err="1">
                          <a:effectLst/>
                        </a:rPr>
                        <a:t>Vocabulary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r>
              <a:tr h="4765755">
                <a:tc>
                  <a:txBody>
                    <a:bodyPr/>
                    <a:lstStyle/>
                    <a:p>
                      <a:pPr>
                        <a:lnSpc>
                          <a:spcPct val="115000"/>
                        </a:lnSpc>
                        <a:spcAft>
                          <a:spcPts val="1000"/>
                        </a:spcAft>
                      </a:pPr>
                      <a:r>
                        <a:rPr lang="es-ES" sz="1600" dirty="0">
                          <a:effectLst/>
                        </a:rPr>
                        <a:t>(la) desertificación</a:t>
                      </a:r>
                      <a:endParaRPr lang="en-GB" sz="1600" dirty="0">
                        <a:effectLst/>
                      </a:endParaRPr>
                    </a:p>
                    <a:p>
                      <a:pPr>
                        <a:lnSpc>
                          <a:spcPct val="115000"/>
                        </a:lnSpc>
                        <a:spcAft>
                          <a:spcPts val="1000"/>
                        </a:spcAft>
                      </a:pPr>
                      <a:r>
                        <a:rPr lang="es-ES" sz="1600" dirty="0">
                          <a:effectLst/>
                        </a:rPr>
                        <a:t>(las) lluvias fuertes</a:t>
                      </a:r>
                      <a:endParaRPr lang="en-GB" sz="1600" dirty="0">
                        <a:effectLst/>
                      </a:endParaRPr>
                    </a:p>
                    <a:p>
                      <a:pPr>
                        <a:lnSpc>
                          <a:spcPct val="115000"/>
                        </a:lnSpc>
                        <a:spcAft>
                          <a:spcPts val="1000"/>
                        </a:spcAft>
                      </a:pPr>
                      <a:r>
                        <a:rPr lang="es-ES" sz="1600" dirty="0">
                          <a:effectLst/>
                        </a:rPr>
                        <a:t>(la) subida del nivel del mar</a:t>
                      </a:r>
                      <a:endParaRPr lang="en-GB" sz="1600" dirty="0">
                        <a:effectLst/>
                      </a:endParaRPr>
                    </a:p>
                    <a:p>
                      <a:pPr>
                        <a:lnSpc>
                          <a:spcPct val="115000"/>
                        </a:lnSpc>
                        <a:spcAft>
                          <a:spcPts val="1000"/>
                        </a:spcAft>
                      </a:pPr>
                      <a:r>
                        <a:rPr lang="es-ES" sz="1600" dirty="0">
                          <a:effectLst/>
                        </a:rPr>
                        <a:t>los) corrimientos de tierra</a:t>
                      </a:r>
                      <a:endParaRPr lang="en-GB" sz="1600" dirty="0">
                        <a:effectLst/>
                      </a:endParaRPr>
                    </a:p>
                    <a:p>
                      <a:pPr>
                        <a:lnSpc>
                          <a:spcPct val="115000"/>
                        </a:lnSpc>
                        <a:spcAft>
                          <a:spcPts val="1000"/>
                        </a:spcAft>
                      </a:pPr>
                      <a:r>
                        <a:rPr lang="es-ES" sz="1600" dirty="0">
                          <a:effectLst/>
                        </a:rPr>
                        <a:t>(las) condiciones </a:t>
                      </a:r>
                      <a:r>
                        <a:rPr lang="es-ES" sz="1600" dirty="0" err="1">
                          <a:effectLst/>
                        </a:rPr>
                        <a:t>metereológicas</a:t>
                      </a:r>
                      <a:r>
                        <a:rPr lang="es-ES" sz="1600" dirty="0">
                          <a:effectLst/>
                        </a:rPr>
                        <a:t> extremas</a:t>
                      </a:r>
                      <a:endParaRPr lang="en-GB" sz="1600" dirty="0">
                        <a:effectLst/>
                      </a:endParaRPr>
                    </a:p>
                    <a:p>
                      <a:pPr>
                        <a:lnSpc>
                          <a:spcPct val="115000"/>
                        </a:lnSpc>
                        <a:spcAft>
                          <a:spcPts val="1000"/>
                        </a:spcAft>
                      </a:pPr>
                      <a:r>
                        <a:rPr lang="es-ES" sz="1600" dirty="0">
                          <a:effectLst/>
                        </a:rPr>
                        <a:t>(la) disminución de biodiversidad</a:t>
                      </a:r>
                      <a:endParaRPr lang="en-GB" sz="1600" dirty="0">
                        <a:effectLst/>
                      </a:endParaRPr>
                    </a:p>
                    <a:p>
                      <a:pPr>
                        <a:lnSpc>
                          <a:spcPct val="115000"/>
                        </a:lnSpc>
                        <a:spcAft>
                          <a:spcPts val="1000"/>
                        </a:spcAft>
                      </a:pPr>
                      <a:r>
                        <a:rPr lang="es-ES" sz="1600" dirty="0">
                          <a:effectLst/>
                        </a:rPr>
                        <a:t>(las) tempestades</a:t>
                      </a:r>
                      <a:endParaRPr lang="en-GB" sz="1600" dirty="0">
                        <a:effectLst/>
                      </a:endParaRPr>
                    </a:p>
                    <a:p>
                      <a:pPr>
                        <a:lnSpc>
                          <a:spcPct val="115000"/>
                        </a:lnSpc>
                        <a:spcAft>
                          <a:spcPts val="1000"/>
                        </a:spcAft>
                      </a:pPr>
                      <a:r>
                        <a:rPr lang="es-ES" sz="1600" dirty="0">
                          <a:effectLst/>
                        </a:rPr>
                        <a:t>(las) inundaciones</a:t>
                      </a:r>
                      <a:endParaRPr lang="en-GB" sz="1600" dirty="0">
                        <a:effectLst/>
                      </a:endParaRPr>
                    </a:p>
                    <a:p>
                      <a:pPr>
                        <a:lnSpc>
                          <a:spcPct val="115000"/>
                        </a:lnSpc>
                        <a:spcAft>
                          <a:spcPts val="1000"/>
                        </a:spcAft>
                      </a:pPr>
                      <a:r>
                        <a:rPr lang="es-ES" sz="1600" dirty="0">
                          <a:effectLst/>
                        </a:rPr>
                        <a:t>(las) sequías</a:t>
                      </a:r>
                      <a:endParaRPr lang="en-GB" sz="1600" dirty="0">
                        <a:effectLst/>
                      </a:endParaRPr>
                    </a:p>
                    <a:p>
                      <a:pPr>
                        <a:lnSpc>
                          <a:spcPct val="115000"/>
                        </a:lnSpc>
                        <a:spcAft>
                          <a:spcPts val="1000"/>
                        </a:spcAft>
                      </a:pPr>
                      <a:r>
                        <a:rPr lang="es-ES" sz="1600" dirty="0">
                          <a:effectLst/>
                        </a:rPr>
                        <a:t>(los) incendios forestales</a:t>
                      </a:r>
                      <a:endParaRPr lang="en-GB" sz="1600" dirty="0">
                        <a:effectLst/>
                      </a:endParaRPr>
                    </a:p>
                    <a:p>
                      <a:pPr>
                        <a:lnSpc>
                          <a:spcPct val="115000"/>
                        </a:lnSpc>
                        <a:spcAft>
                          <a:spcPts val="1000"/>
                        </a:spcAft>
                      </a:pPr>
                      <a:r>
                        <a:rPr lang="es-ES" sz="1600" dirty="0">
                          <a:effectLst/>
                        </a:rPr>
                        <a:t>(las) olas de calor</a:t>
                      </a:r>
                      <a:endParaRPr lang="en-GB" sz="1600" dirty="0">
                        <a:effectLst/>
                      </a:endParaRPr>
                    </a:p>
                    <a:p>
                      <a:pPr>
                        <a:lnSpc>
                          <a:spcPct val="115000"/>
                        </a:lnSpc>
                        <a:spcAft>
                          <a:spcPts val="1000"/>
                        </a:spcAft>
                      </a:pPr>
                      <a:r>
                        <a:rPr lang="es-ES" sz="1600" dirty="0">
                          <a:effectLst/>
                        </a:rPr>
                        <a:t>(el) derretimiento de glaciares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a:lnSpc>
                          <a:spcPct val="115000"/>
                        </a:lnSpc>
                        <a:spcAft>
                          <a:spcPts val="1000"/>
                        </a:spcAft>
                      </a:pPr>
                      <a:r>
                        <a:rPr lang="es-ES" sz="1600" dirty="0" err="1">
                          <a:effectLst/>
                        </a:rPr>
                        <a:t>Desertification</a:t>
                      </a:r>
                      <a:endParaRPr lang="en-GB" sz="1600" dirty="0">
                        <a:effectLst/>
                      </a:endParaRPr>
                    </a:p>
                    <a:p>
                      <a:pPr>
                        <a:lnSpc>
                          <a:spcPct val="115000"/>
                        </a:lnSpc>
                        <a:spcAft>
                          <a:spcPts val="1000"/>
                        </a:spcAft>
                      </a:pPr>
                      <a:r>
                        <a:rPr lang="es-ES" sz="1600" dirty="0">
                          <a:effectLst/>
                        </a:rPr>
                        <a:t>Heavy rain(s)</a:t>
                      </a:r>
                      <a:endParaRPr lang="en-GB" sz="1600" dirty="0">
                        <a:effectLst/>
                      </a:endParaRPr>
                    </a:p>
                    <a:p>
                      <a:pPr>
                        <a:lnSpc>
                          <a:spcPct val="115000"/>
                        </a:lnSpc>
                        <a:spcAft>
                          <a:spcPts val="1000"/>
                        </a:spcAft>
                      </a:pPr>
                      <a:r>
                        <a:rPr lang="es-ES" sz="1600" dirty="0" smtClean="0">
                          <a:effectLst/>
                        </a:rPr>
                        <a:t>Sea </a:t>
                      </a:r>
                      <a:r>
                        <a:rPr lang="es-ES" sz="1600" dirty="0" err="1">
                          <a:effectLst/>
                        </a:rPr>
                        <a:t>level</a:t>
                      </a:r>
                      <a:r>
                        <a:rPr lang="es-ES" sz="1600" dirty="0">
                          <a:effectLst/>
                        </a:rPr>
                        <a:t> </a:t>
                      </a:r>
                      <a:r>
                        <a:rPr lang="es-ES" sz="1600" dirty="0" err="1">
                          <a:effectLst/>
                        </a:rPr>
                        <a:t>rise</a:t>
                      </a:r>
                      <a:endParaRPr lang="en-GB" sz="1600" dirty="0">
                        <a:effectLst/>
                      </a:endParaRPr>
                    </a:p>
                    <a:p>
                      <a:pPr>
                        <a:lnSpc>
                          <a:spcPct val="115000"/>
                        </a:lnSpc>
                        <a:spcAft>
                          <a:spcPts val="1000"/>
                        </a:spcAft>
                      </a:pPr>
                      <a:r>
                        <a:rPr lang="es-ES" sz="1600" dirty="0" err="1">
                          <a:effectLst/>
                        </a:rPr>
                        <a:t>Landslide</a:t>
                      </a:r>
                      <a:r>
                        <a:rPr lang="es-ES" sz="1600" dirty="0">
                          <a:effectLst/>
                        </a:rPr>
                        <a:t>(s)</a:t>
                      </a:r>
                      <a:endParaRPr lang="en-GB" sz="1600" dirty="0">
                        <a:effectLst/>
                      </a:endParaRPr>
                    </a:p>
                    <a:p>
                      <a:pPr>
                        <a:lnSpc>
                          <a:spcPct val="115000"/>
                        </a:lnSpc>
                        <a:spcAft>
                          <a:spcPts val="1000"/>
                        </a:spcAft>
                      </a:pPr>
                      <a:r>
                        <a:rPr lang="es-ES" sz="1600" dirty="0">
                          <a:effectLst/>
                        </a:rPr>
                        <a:t>Extreme </a:t>
                      </a:r>
                      <a:r>
                        <a:rPr lang="es-ES" sz="1600" dirty="0" err="1">
                          <a:effectLst/>
                        </a:rPr>
                        <a:t>meterological</a:t>
                      </a:r>
                      <a:r>
                        <a:rPr lang="es-ES" sz="1600" dirty="0">
                          <a:effectLst/>
                        </a:rPr>
                        <a:t> </a:t>
                      </a:r>
                      <a:r>
                        <a:rPr lang="es-ES" sz="1600" dirty="0" err="1">
                          <a:effectLst/>
                        </a:rPr>
                        <a:t>conditions</a:t>
                      </a:r>
                      <a:endParaRPr lang="en-GB" sz="1600" dirty="0">
                        <a:effectLst/>
                      </a:endParaRPr>
                    </a:p>
                    <a:p>
                      <a:pPr>
                        <a:lnSpc>
                          <a:spcPct val="115000"/>
                        </a:lnSpc>
                        <a:spcAft>
                          <a:spcPts val="1000"/>
                        </a:spcAft>
                      </a:pPr>
                      <a:r>
                        <a:rPr lang="es-ES" sz="1600" dirty="0" err="1" smtClean="0">
                          <a:effectLst/>
                        </a:rPr>
                        <a:t>Decrease</a:t>
                      </a:r>
                      <a:r>
                        <a:rPr lang="es-ES" sz="1600" dirty="0" smtClean="0">
                          <a:effectLst/>
                        </a:rPr>
                        <a:t> </a:t>
                      </a:r>
                      <a:r>
                        <a:rPr lang="es-ES" sz="1600" dirty="0">
                          <a:effectLst/>
                        </a:rPr>
                        <a:t>in </a:t>
                      </a:r>
                      <a:r>
                        <a:rPr lang="es-ES" sz="1600" dirty="0" err="1">
                          <a:effectLst/>
                        </a:rPr>
                        <a:t>biodiversity</a:t>
                      </a:r>
                      <a:endParaRPr lang="en-GB" sz="1600" dirty="0">
                        <a:effectLst/>
                      </a:endParaRPr>
                    </a:p>
                    <a:p>
                      <a:pPr>
                        <a:lnSpc>
                          <a:spcPct val="115000"/>
                        </a:lnSpc>
                        <a:spcAft>
                          <a:spcPts val="1000"/>
                        </a:spcAft>
                      </a:pPr>
                      <a:r>
                        <a:rPr lang="es-ES" sz="1600" dirty="0">
                          <a:effectLst/>
                        </a:rPr>
                        <a:t>Storm(s)</a:t>
                      </a:r>
                      <a:endParaRPr lang="en-GB" sz="1600" dirty="0">
                        <a:effectLst/>
                      </a:endParaRPr>
                    </a:p>
                    <a:p>
                      <a:pPr>
                        <a:lnSpc>
                          <a:spcPct val="115000"/>
                        </a:lnSpc>
                        <a:spcAft>
                          <a:spcPts val="1000"/>
                        </a:spcAft>
                      </a:pPr>
                      <a:r>
                        <a:rPr lang="es-ES" sz="1600" dirty="0" err="1">
                          <a:effectLst/>
                        </a:rPr>
                        <a:t>Flood</a:t>
                      </a:r>
                      <a:r>
                        <a:rPr lang="es-ES" sz="1600" dirty="0">
                          <a:effectLst/>
                        </a:rPr>
                        <a:t>(s)</a:t>
                      </a:r>
                      <a:endParaRPr lang="en-GB" sz="1600" dirty="0">
                        <a:effectLst/>
                      </a:endParaRPr>
                    </a:p>
                    <a:p>
                      <a:pPr>
                        <a:lnSpc>
                          <a:spcPct val="115000"/>
                        </a:lnSpc>
                        <a:spcAft>
                          <a:spcPts val="1000"/>
                        </a:spcAft>
                      </a:pPr>
                      <a:r>
                        <a:rPr lang="es-ES" sz="1600" dirty="0" err="1">
                          <a:effectLst/>
                        </a:rPr>
                        <a:t>Drought</a:t>
                      </a:r>
                      <a:r>
                        <a:rPr lang="es-ES" sz="1600" dirty="0">
                          <a:effectLst/>
                        </a:rPr>
                        <a:t>(s)</a:t>
                      </a:r>
                      <a:endParaRPr lang="en-GB" sz="1600" dirty="0">
                        <a:effectLst/>
                      </a:endParaRPr>
                    </a:p>
                    <a:p>
                      <a:pPr>
                        <a:lnSpc>
                          <a:spcPct val="115000"/>
                        </a:lnSpc>
                        <a:spcAft>
                          <a:spcPts val="1000"/>
                        </a:spcAft>
                      </a:pPr>
                      <a:r>
                        <a:rPr lang="es-ES" sz="1600" dirty="0" err="1">
                          <a:effectLst/>
                        </a:rPr>
                        <a:t>Forest</a:t>
                      </a:r>
                      <a:r>
                        <a:rPr lang="es-ES" sz="1600" dirty="0">
                          <a:effectLst/>
                        </a:rPr>
                        <a:t> </a:t>
                      </a:r>
                      <a:r>
                        <a:rPr lang="es-ES" sz="1600" dirty="0" err="1">
                          <a:effectLst/>
                        </a:rPr>
                        <a:t>fire</a:t>
                      </a:r>
                      <a:r>
                        <a:rPr lang="es-ES" sz="1600" dirty="0">
                          <a:effectLst/>
                        </a:rPr>
                        <a:t>(s)</a:t>
                      </a:r>
                      <a:endParaRPr lang="en-GB" sz="1600" dirty="0">
                        <a:effectLst/>
                      </a:endParaRPr>
                    </a:p>
                    <a:p>
                      <a:pPr>
                        <a:lnSpc>
                          <a:spcPct val="115000"/>
                        </a:lnSpc>
                        <a:spcAft>
                          <a:spcPts val="1000"/>
                        </a:spcAft>
                      </a:pPr>
                      <a:r>
                        <a:rPr lang="es-ES" sz="1600" dirty="0" err="1">
                          <a:effectLst/>
                        </a:rPr>
                        <a:t>Heat</a:t>
                      </a:r>
                      <a:r>
                        <a:rPr lang="es-ES" sz="1600" dirty="0">
                          <a:effectLst/>
                        </a:rPr>
                        <a:t> wave(s)</a:t>
                      </a:r>
                      <a:endParaRPr lang="en-GB" sz="1600" dirty="0">
                        <a:effectLst/>
                      </a:endParaRPr>
                    </a:p>
                    <a:p>
                      <a:pPr>
                        <a:lnSpc>
                          <a:spcPct val="115000"/>
                        </a:lnSpc>
                        <a:spcAft>
                          <a:spcPts val="1000"/>
                        </a:spcAft>
                      </a:pPr>
                      <a:r>
                        <a:rPr lang="es-ES" sz="1600" dirty="0">
                          <a:effectLst/>
                        </a:rPr>
                        <a:t>Glacial </a:t>
                      </a:r>
                      <a:r>
                        <a:rPr lang="es-ES" sz="1600" dirty="0" err="1">
                          <a:effectLst/>
                        </a:rPr>
                        <a:t>melting</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r>
            </a:tbl>
          </a:graphicData>
        </a:graphic>
      </p:graphicFrame>
      <p:sp>
        <p:nvSpPr>
          <p:cNvPr id="5" name="Text Box 9"/>
          <p:cNvSpPr txBox="1"/>
          <p:nvPr/>
        </p:nvSpPr>
        <p:spPr>
          <a:xfrm rot="20403457">
            <a:off x="394972" y="1836242"/>
            <a:ext cx="900117" cy="383481"/>
          </a:xfrm>
          <a:prstGeom prst="rect">
            <a:avLst/>
          </a:prstGeom>
          <a:solidFill>
            <a:schemeClr val="accent4">
              <a:lumMod val="60000"/>
              <a:lumOff val="4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GB" b="1" dirty="0" err="1" smtClean="0">
                <a:effectLst/>
                <a:latin typeface="Humanst521 BT"/>
              </a:rPr>
              <a:t>Español</a:t>
            </a:r>
            <a:endParaRPr lang="en-GB" sz="2400" dirty="0"/>
          </a:p>
        </p:txBody>
      </p:sp>
      <p:sp>
        <p:nvSpPr>
          <p:cNvPr id="6" name="Text Box 8"/>
          <p:cNvSpPr txBox="1"/>
          <p:nvPr/>
        </p:nvSpPr>
        <p:spPr>
          <a:xfrm rot="588846">
            <a:off x="10606279" y="3749813"/>
            <a:ext cx="736600" cy="528202"/>
          </a:xfrm>
          <a:prstGeom prst="rect">
            <a:avLst/>
          </a:prstGeom>
          <a:solidFill>
            <a:schemeClr val="accent3">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b="1" dirty="0" err="1">
                <a:effectLst/>
                <a:latin typeface="Humanst521 BT"/>
              </a:rPr>
              <a:t>Ingl</a:t>
            </a:r>
            <a:r>
              <a:rPr lang="es-ES" b="1" dirty="0" err="1">
                <a:solidFill>
                  <a:srgbClr val="212121"/>
                </a:solidFill>
                <a:effectLst/>
                <a:latin typeface="Humanst521 BT"/>
              </a:rPr>
              <a:t>és</a:t>
            </a:r>
            <a:r>
              <a:rPr lang="en-GB" sz="2400" dirty="0">
                <a:effectLst/>
              </a:rPr>
              <a:t> </a:t>
            </a:r>
            <a:endParaRPr lang="en-GB" sz="1400" dirty="0">
              <a:effectLst/>
              <a:ea typeface="Calibri"/>
              <a:cs typeface="Times New Roman"/>
            </a:endParaRPr>
          </a:p>
        </p:txBody>
      </p:sp>
    </p:spTree>
    <p:extLst>
      <p:ext uri="{BB962C8B-B14F-4D97-AF65-F5344CB8AC3E}">
        <p14:creationId xmlns:p14="http://schemas.microsoft.com/office/powerpoint/2010/main" val="1028449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GB" b="1" dirty="0" smtClean="0">
                <a:latin typeface="Humanst521 BT" panose="020B0602020204020204" pitchFamily="34" charset="0"/>
              </a:rPr>
              <a:t>Social consequences of climate change</a:t>
            </a:r>
            <a:endParaRPr lang="en-GB" b="1" dirty="0">
              <a:latin typeface="Humanst521 BT" panose="020B0602020204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612877456"/>
              </p:ext>
            </p:extLst>
          </p:nvPr>
        </p:nvGraphicFramePr>
        <p:xfrm>
          <a:off x="2106386" y="1073481"/>
          <a:ext cx="7903028" cy="5499750"/>
        </p:xfrm>
        <a:graphic>
          <a:graphicData uri="http://schemas.openxmlformats.org/drawingml/2006/table">
            <a:tbl>
              <a:tblPr firstRow="1" firstCol="1" bandRow="1">
                <a:tableStyleId>{5C22544A-7EE6-4342-B048-85BDC9FD1C3A}</a:tableStyleId>
              </a:tblPr>
              <a:tblGrid>
                <a:gridCol w="3951514"/>
                <a:gridCol w="3951514"/>
              </a:tblGrid>
              <a:tr h="206390">
                <a:tc>
                  <a:txBody>
                    <a:bodyPr/>
                    <a:lstStyle/>
                    <a:p>
                      <a:pPr>
                        <a:lnSpc>
                          <a:spcPct val="115000"/>
                        </a:lnSpc>
                        <a:spcAft>
                          <a:spcPts val="1000"/>
                        </a:spcAft>
                      </a:pPr>
                      <a:r>
                        <a:rPr lang="es-ES" sz="1100" dirty="0">
                          <a:effectLst/>
                        </a:rPr>
                        <a:t>Vocabulario</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s-ES" sz="1100">
                          <a:effectLst/>
                        </a:rPr>
                        <a:t>Vocabulary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560429">
                <a:tc>
                  <a:txBody>
                    <a:bodyPr/>
                    <a:lstStyle/>
                    <a:p>
                      <a:pPr marL="0" marR="0" indent="0" algn="l" defTabSz="914400" rtl="0" eaLnBrk="1" fontAlgn="auto" latinLnBrk="0" hangingPunct="1">
                        <a:lnSpc>
                          <a:spcPct val="150000"/>
                        </a:lnSpc>
                        <a:spcBef>
                          <a:spcPts val="0"/>
                        </a:spcBef>
                        <a:spcAft>
                          <a:spcPts val="1000"/>
                        </a:spcAft>
                        <a:buClrTx/>
                        <a:buSzTx/>
                        <a:buFontTx/>
                        <a:buNone/>
                        <a:tabLst/>
                        <a:defRPr/>
                      </a:pPr>
                      <a:r>
                        <a:rPr lang="es-ES" sz="1600" dirty="0">
                          <a:effectLst/>
                        </a:rPr>
                        <a:t>(la) </a:t>
                      </a:r>
                      <a:r>
                        <a:rPr lang="es-ES" sz="1600" dirty="0" smtClean="0">
                          <a:effectLst/>
                        </a:rPr>
                        <a:t>pobreza</a:t>
                      </a:r>
                    </a:p>
                    <a:p>
                      <a:pPr marL="0" marR="0" indent="0" algn="l" defTabSz="914400" rtl="0" eaLnBrk="1" fontAlgn="auto" latinLnBrk="0" hangingPunct="1">
                        <a:lnSpc>
                          <a:spcPct val="150000"/>
                        </a:lnSpc>
                        <a:spcBef>
                          <a:spcPts val="0"/>
                        </a:spcBef>
                        <a:spcAft>
                          <a:spcPts val="1000"/>
                        </a:spcAft>
                        <a:buClrTx/>
                        <a:buSzTx/>
                        <a:buFontTx/>
                        <a:buNone/>
                        <a:tabLst/>
                        <a:defRPr/>
                      </a:pPr>
                      <a:r>
                        <a:rPr lang="es-ES" sz="1600" dirty="0" smtClean="0">
                          <a:effectLst/>
                        </a:rPr>
                        <a:t>(el) desempleo </a:t>
                      </a:r>
                      <a:endParaRPr lang="en-GB" sz="1600" dirty="0" smtClean="0">
                        <a:effectLst/>
                      </a:endParaRPr>
                    </a:p>
                    <a:p>
                      <a:pPr>
                        <a:lnSpc>
                          <a:spcPct val="150000"/>
                        </a:lnSpc>
                        <a:spcAft>
                          <a:spcPts val="1000"/>
                        </a:spcAft>
                      </a:pPr>
                      <a:r>
                        <a:rPr lang="es-ES" sz="1600" dirty="0" smtClean="0">
                          <a:effectLst/>
                        </a:rPr>
                        <a:t>(</a:t>
                      </a:r>
                      <a:r>
                        <a:rPr lang="es-ES" sz="1600" dirty="0">
                          <a:effectLst/>
                        </a:rPr>
                        <a:t>la) escasez de agua potable</a:t>
                      </a:r>
                      <a:endParaRPr lang="en-GB" sz="1600" dirty="0">
                        <a:effectLst/>
                      </a:endParaRPr>
                    </a:p>
                    <a:p>
                      <a:pPr>
                        <a:lnSpc>
                          <a:spcPct val="150000"/>
                        </a:lnSpc>
                        <a:spcAft>
                          <a:spcPts val="1000"/>
                        </a:spcAft>
                      </a:pPr>
                      <a:r>
                        <a:rPr lang="es-ES" sz="1600" dirty="0">
                          <a:effectLst/>
                        </a:rPr>
                        <a:t>(las) malas cosechas </a:t>
                      </a:r>
                      <a:endParaRPr lang="en-GB" sz="1600" dirty="0">
                        <a:effectLst/>
                      </a:endParaRPr>
                    </a:p>
                    <a:p>
                      <a:pPr>
                        <a:lnSpc>
                          <a:spcPct val="150000"/>
                        </a:lnSpc>
                        <a:spcAft>
                          <a:spcPts val="1000"/>
                        </a:spcAft>
                      </a:pPr>
                      <a:r>
                        <a:rPr lang="es-ES" sz="1600" dirty="0">
                          <a:effectLst/>
                        </a:rPr>
                        <a:t>(la) migración</a:t>
                      </a:r>
                      <a:endParaRPr lang="en-GB" sz="1600" dirty="0">
                        <a:effectLst/>
                      </a:endParaRPr>
                    </a:p>
                    <a:p>
                      <a:pPr>
                        <a:lnSpc>
                          <a:spcPct val="150000"/>
                        </a:lnSpc>
                        <a:spcAft>
                          <a:spcPts val="1000"/>
                        </a:spcAft>
                      </a:pPr>
                      <a:r>
                        <a:rPr lang="es-ES" sz="1600" dirty="0">
                          <a:effectLst/>
                        </a:rPr>
                        <a:t>(las) guerras</a:t>
                      </a:r>
                      <a:endParaRPr lang="en-GB" sz="1600" dirty="0">
                        <a:effectLst/>
                      </a:endParaRPr>
                    </a:p>
                    <a:p>
                      <a:pPr>
                        <a:lnSpc>
                          <a:spcPct val="150000"/>
                        </a:lnSpc>
                        <a:spcAft>
                          <a:spcPts val="1000"/>
                        </a:spcAft>
                      </a:pPr>
                      <a:r>
                        <a:rPr lang="es-ES" sz="1600" dirty="0">
                          <a:effectLst/>
                        </a:rPr>
                        <a:t>(las) víctimas </a:t>
                      </a:r>
                      <a:r>
                        <a:rPr lang="es-ES" sz="1600" dirty="0" err="1" smtClean="0">
                          <a:effectLst/>
                        </a:rPr>
                        <a:t>mortals</a:t>
                      </a:r>
                      <a:endParaRPr lang="en-GB" sz="1600" dirty="0" smtClean="0">
                        <a:effectLst/>
                      </a:endParaRPr>
                    </a:p>
                    <a:p>
                      <a:pPr>
                        <a:lnSpc>
                          <a:spcPct val="150000"/>
                        </a:lnSpc>
                        <a:spcAft>
                          <a:spcPts val="1000"/>
                        </a:spcAft>
                      </a:pPr>
                      <a:r>
                        <a:rPr lang="es-ES" sz="1600" dirty="0" smtClean="0">
                          <a:effectLst/>
                        </a:rPr>
                        <a:t>(el</a:t>
                      </a:r>
                      <a:r>
                        <a:rPr lang="es-ES" sz="1600" dirty="0">
                          <a:effectLst/>
                        </a:rPr>
                        <a:t>) aumento de personas sin hogar </a:t>
                      </a:r>
                      <a:endParaRPr lang="es-ES" sz="1600" dirty="0" smtClean="0">
                        <a:effectLst/>
                      </a:endParaRPr>
                    </a:p>
                    <a:p>
                      <a:pPr>
                        <a:lnSpc>
                          <a:spcPct val="150000"/>
                        </a:lnSpc>
                        <a:spcAft>
                          <a:spcPts val="1000"/>
                        </a:spcAft>
                      </a:pPr>
                      <a:r>
                        <a:rPr lang="es-ES" sz="1600" dirty="0" smtClean="0">
                          <a:effectLst/>
                        </a:rPr>
                        <a:t>(</a:t>
                      </a:r>
                      <a:r>
                        <a:rPr lang="es-ES" sz="1600" dirty="0">
                          <a:effectLst/>
                        </a:rPr>
                        <a:t>el) hambre</a:t>
                      </a:r>
                      <a:endParaRPr lang="en-GB" sz="1600" dirty="0">
                        <a:effectLst/>
                      </a:endParaRPr>
                    </a:p>
                    <a:p>
                      <a:pPr>
                        <a:lnSpc>
                          <a:spcPct val="150000"/>
                        </a:lnSpc>
                        <a:spcAft>
                          <a:spcPts val="1000"/>
                        </a:spcAft>
                      </a:pPr>
                      <a:r>
                        <a:rPr lang="es-ES" sz="1600" dirty="0">
                          <a:effectLst/>
                        </a:rPr>
                        <a:t>(las) pérdidas económicas</a:t>
                      </a:r>
                      <a:endParaRPr lang="en-GB" sz="1600" dirty="0">
                        <a:effectLst/>
                      </a:endParaRPr>
                    </a:p>
                    <a:p>
                      <a:pPr>
                        <a:lnSpc>
                          <a:spcPct val="150000"/>
                        </a:lnSpc>
                        <a:spcAft>
                          <a:spcPts val="1000"/>
                        </a:spcAft>
                      </a:pPr>
                      <a:r>
                        <a:rPr lang="es-ES" sz="1600" dirty="0">
                          <a:effectLst/>
                        </a:rPr>
                        <a:t>(las) enfermedades (p.ej. Malaria)</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s-ES" sz="1600" dirty="0" err="1">
                          <a:effectLst/>
                        </a:rPr>
                        <a:t>Poverty</a:t>
                      </a:r>
                      <a:endParaRPr lang="en-GB" sz="1600" dirty="0">
                        <a:effectLst/>
                      </a:endParaRPr>
                    </a:p>
                    <a:p>
                      <a:pPr>
                        <a:lnSpc>
                          <a:spcPct val="150000"/>
                        </a:lnSpc>
                        <a:spcAft>
                          <a:spcPts val="1000"/>
                        </a:spcAft>
                      </a:pPr>
                      <a:r>
                        <a:rPr lang="es-ES" sz="1600" dirty="0" err="1">
                          <a:effectLst/>
                        </a:rPr>
                        <a:t>Unemployed</a:t>
                      </a:r>
                      <a:endParaRPr lang="en-GB" sz="1600" dirty="0">
                        <a:effectLst/>
                      </a:endParaRPr>
                    </a:p>
                    <a:p>
                      <a:pPr>
                        <a:lnSpc>
                          <a:spcPct val="150000"/>
                        </a:lnSpc>
                        <a:spcAft>
                          <a:spcPts val="1000"/>
                        </a:spcAft>
                      </a:pPr>
                      <a:r>
                        <a:rPr lang="es-ES" sz="1600" dirty="0">
                          <a:effectLst/>
                        </a:rPr>
                        <a:t>A </a:t>
                      </a:r>
                      <a:r>
                        <a:rPr lang="es-ES" sz="1600" dirty="0" err="1">
                          <a:effectLst/>
                        </a:rPr>
                        <a:t>drinking</a:t>
                      </a:r>
                      <a:r>
                        <a:rPr lang="es-ES" sz="1600" dirty="0">
                          <a:effectLst/>
                        </a:rPr>
                        <a:t> </a:t>
                      </a:r>
                      <a:r>
                        <a:rPr lang="es-ES" sz="1600" dirty="0" err="1">
                          <a:effectLst/>
                        </a:rPr>
                        <a:t>water</a:t>
                      </a:r>
                      <a:r>
                        <a:rPr lang="es-ES" sz="1600" dirty="0">
                          <a:effectLst/>
                        </a:rPr>
                        <a:t> </a:t>
                      </a:r>
                      <a:r>
                        <a:rPr lang="es-ES" sz="1600" dirty="0" err="1">
                          <a:effectLst/>
                        </a:rPr>
                        <a:t>shortage</a:t>
                      </a:r>
                      <a:endParaRPr lang="en-GB" sz="1600" dirty="0">
                        <a:effectLst/>
                      </a:endParaRPr>
                    </a:p>
                    <a:p>
                      <a:pPr>
                        <a:lnSpc>
                          <a:spcPct val="150000"/>
                        </a:lnSpc>
                        <a:spcAft>
                          <a:spcPts val="1000"/>
                        </a:spcAft>
                      </a:pPr>
                      <a:r>
                        <a:rPr lang="es-ES" sz="1600" dirty="0">
                          <a:effectLst/>
                        </a:rPr>
                        <a:t>Poor </a:t>
                      </a:r>
                      <a:r>
                        <a:rPr lang="es-ES" sz="1600" dirty="0" err="1">
                          <a:effectLst/>
                        </a:rPr>
                        <a:t>harvest</a:t>
                      </a:r>
                      <a:r>
                        <a:rPr lang="es-ES" sz="1600" dirty="0">
                          <a:effectLst/>
                        </a:rPr>
                        <a:t> </a:t>
                      </a:r>
                      <a:endParaRPr lang="en-GB" sz="1600" dirty="0">
                        <a:effectLst/>
                      </a:endParaRPr>
                    </a:p>
                    <a:p>
                      <a:pPr>
                        <a:lnSpc>
                          <a:spcPct val="150000"/>
                        </a:lnSpc>
                        <a:spcAft>
                          <a:spcPts val="1000"/>
                        </a:spcAft>
                      </a:pPr>
                      <a:r>
                        <a:rPr lang="es-ES" sz="1600" dirty="0" err="1">
                          <a:effectLst/>
                        </a:rPr>
                        <a:t>Migration</a:t>
                      </a:r>
                      <a:endParaRPr lang="en-GB" sz="1600" dirty="0">
                        <a:effectLst/>
                      </a:endParaRPr>
                    </a:p>
                    <a:p>
                      <a:pPr>
                        <a:lnSpc>
                          <a:spcPct val="150000"/>
                        </a:lnSpc>
                        <a:spcAft>
                          <a:spcPts val="1000"/>
                        </a:spcAft>
                      </a:pPr>
                      <a:r>
                        <a:rPr lang="es-ES" sz="1600" dirty="0" err="1">
                          <a:effectLst/>
                        </a:rPr>
                        <a:t>War</a:t>
                      </a:r>
                      <a:r>
                        <a:rPr lang="es-ES" sz="1600" dirty="0">
                          <a:effectLst/>
                        </a:rPr>
                        <a:t>(s)</a:t>
                      </a:r>
                      <a:endParaRPr lang="en-GB" sz="1600" dirty="0">
                        <a:effectLst/>
                      </a:endParaRPr>
                    </a:p>
                    <a:p>
                      <a:pPr>
                        <a:lnSpc>
                          <a:spcPct val="150000"/>
                        </a:lnSpc>
                        <a:spcAft>
                          <a:spcPts val="1000"/>
                        </a:spcAft>
                      </a:pPr>
                      <a:r>
                        <a:rPr lang="es-ES" sz="1600" dirty="0" err="1">
                          <a:effectLst/>
                        </a:rPr>
                        <a:t>Fatalities</a:t>
                      </a:r>
                      <a:endParaRPr lang="en-GB" sz="1600" dirty="0">
                        <a:effectLst/>
                      </a:endParaRPr>
                    </a:p>
                    <a:p>
                      <a:pPr>
                        <a:lnSpc>
                          <a:spcPct val="150000"/>
                        </a:lnSpc>
                        <a:spcAft>
                          <a:spcPts val="1000"/>
                        </a:spcAft>
                      </a:pPr>
                      <a:r>
                        <a:rPr lang="es-ES" sz="1600" dirty="0" err="1">
                          <a:effectLst/>
                        </a:rPr>
                        <a:t>Increasing</a:t>
                      </a:r>
                      <a:r>
                        <a:rPr lang="es-ES" sz="1600" dirty="0">
                          <a:effectLst/>
                        </a:rPr>
                        <a:t> </a:t>
                      </a:r>
                      <a:r>
                        <a:rPr lang="es-ES" sz="1600" dirty="0" err="1" smtClean="0">
                          <a:effectLst/>
                        </a:rPr>
                        <a:t>homelessness</a:t>
                      </a:r>
                      <a:endParaRPr lang="en-GB" sz="1600" dirty="0" smtClean="0">
                        <a:effectLst/>
                      </a:endParaRPr>
                    </a:p>
                    <a:p>
                      <a:pPr>
                        <a:lnSpc>
                          <a:spcPct val="150000"/>
                        </a:lnSpc>
                        <a:spcAft>
                          <a:spcPts val="1000"/>
                        </a:spcAft>
                      </a:pPr>
                      <a:r>
                        <a:rPr lang="es-ES" sz="1600" dirty="0" err="1" smtClean="0">
                          <a:effectLst/>
                        </a:rPr>
                        <a:t>Hunger</a:t>
                      </a:r>
                      <a:endParaRPr lang="en-GB" sz="1600" dirty="0">
                        <a:effectLst/>
                      </a:endParaRPr>
                    </a:p>
                    <a:p>
                      <a:pPr>
                        <a:lnSpc>
                          <a:spcPct val="150000"/>
                        </a:lnSpc>
                        <a:spcAft>
                          <a:spcPts val="1000"/>
                        </a:spcAft>
                      </a:pPr>
                      <a:r>
                        <a:rPr lang="es-ES" sz="1600" dirty="0" err="1">
                          <a:effectLst/>
                        </a:rPr>
                        <a:t>Economic</a:t>
                      </a:r>
                      <a:r>
                        <a:rPr lang="es-ES" sz="1600" dirty="0">
                          <a:effectLst/>
                        </a:rPr>
                        <a:t> </a:t>
                      </a:r>
                      <a:r>
                        <a:rPr lang="es-ES" sz="1600" dirty="0" err="1">
                          <a:effectLst/>
                        </a:rPr>
                        <a:t>losses</a:t>
                      </a:r>
                      <a:r>
                        <a:rPr lang="es-ES" sz="1600" dirty="0">
                          <a:effectLst/>
                        </a:rPr>
                        <a:t>/crisis</a:t>
                      </a:r>
                      <a:endParaRPr lang="en-GB" sz="1600" dirty="0">
                        <a:effectLst/>
                      </a:endParaRPr>
                    </a:p>
                    <a:p>
                      <a:pPr>
                        <a:lnSpc>
                          <a:spcPct val="150000"/>
                        </a:lnSpc>
                        <a:spcAft>
                          <a:spcPts val="1000"/>
                        </a:spcAft>
                      </a:pPr>
                      <a:r>
                        <a:rPr lang="es-ES" sz="1600" dirty="0" err="1">
                          <a:effectLst/>
                        </a:rPr>
                        <a:t>Diseases</a:t>
                      </a:r>
                      <a:r>
                        <a:rPr lang="es-ES" sz="1600" dirty="0">
                          <a:effectLst/>
                        </a:rPr>
                        <a:t> (</a:t>
                      </a:r>
                      <a:r>
                        <a:rPr lang="es-ES" sz="1600" dirty="0" err="1">
                          <a:effectLst/>
                        </a:rPr>
                        <a:t>e.g</a:t>
                      </a:r>
                      <a:r>
                        <a:rPr lang="es-ES" sz="1600" dirty="0">
                          <a:effectLst/>
                        </a:rPr>
                        <a:t>. Malaria)</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4" name="Text Box 9"/>
          <p:cNvSpPr txBox="1"/>
          <p:nvPr/>
        </p:nvSpPr>
        <p:spPr>
          <a:xfrm rot="20403457">
            <a:off x="394972" y="1836242"/>
            <a:ext cx="900117" cy="383481"/>
          </a:xfrm>
          <a:prstGeom prst="rect">
            <a:avLst/>
          </a:prstGeom>
          <a:solidFill>
            <a:schemeClr val="accent4">
              <a:lumMod val="60000"/>
              <a:lumOff val="4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GB" b="1" dirty="0" err="1" smtClean="0">
                <a:effectLst/>
                <a:latin typeface="Humanst521 BT"/>
              </a:rPr>
              <a:t>Español</a:t>
            </a:r>
            <a:endParaRPr lang="en-GB" sz="2400" dirty="0"/>
          </a:p>
        </p:txBody>
      </p:sp>
      <p:sp>
        <p:nvSpPr>
          <p:cNvPr id="5" name="Text Box 8"/>
          <p:cNvSpPr txBox="1"/>
          <p:nvPr/>
        </p:nvSpPr>
        <p:spPr>
          <a:xfrm rot="867330">
            <a:off x="10923779" y="5070614"/>
            <a:ext cx="736600" cy="528202"/>
          </a:xfrm>
          <a:prstGeom prst="rect">
            <a:avLst/>
          </a:prstGeom>
          <a:solidFill>
            <a:schemeClr val="accent3">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b="1" dirty="0" err="1">
                <a:effectLst/>
                <a:latin typeface="Humanst521 BT"/>
              </a:rPr>
              <a:t>Ingl</a:t>
            </a:r>
            <a:r>
              <a:rPr lang="es-ES" b="1" dirty="0" err="1">
                <a:solidFill>
                  <a:srgbClr val="212121"/>
                </a:solidFill>
                <a:effectLst/>
                <a:latin typeface="Humanst521 BT"/>
              </a:rPr>
              <a:t>és</a:t>
            </a:r>
            <a:r>
              <a:rPr lang="en-GB" sz="2400" dirty="0">
                <a:effectLst/>
              </a:rPr>
              <a:t> </a:t>
            </a:r>
            <a:endParaRPr lang="en-GB" sz="1400" dirty="0">
              <a:effectLst/>
              <a:ea typeface="Calibri"/>
              <a:cs typeface="Times New Roman"/>
            </a:endParaRPr>
          </a:p>
        </p:txBody>
      </p:sp>
    </p:spTree>
    <p:extLst>
      <p:ext uri="{BB962C8B-B14F-4D97-AF65-F5344CB8AC3E}">
        <p14:creationId xmlns:p14="http://schemas.microsoft.com/office/powerpoint/2010/main" val="735516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9097"/>
            <a:ext cx="10515600" cy="1325563"/>
          </a:xfrm>
        </p:spPr>
        <p:txBody>
          <a:bodyPr>
            <a:normAutofit/>
          </a:bodyPr>
          <a:lstStyle/>
          <a:p>
            <a:pPr algn="ctr"/>
            <a:r>
              <a:rPr lang="en-GB" sz="4800" b="1" u="sng" dirty="0" err="1" smtClean="0">
                <a:latin typeface="Humanst521 BT" panose="020B0602020204020204" pitchFamily="34" charset="0"/>
              </a:rPr>
              <a:t>Tarea</a:t>
            </a:r>
            <a:r>
              <a:rPr lang="en-GB" sz="4800" b="1" u="sng" dirty="0" smtClean="0">
                <a:latin typeface="Humanst521 BT" panose="020B0602020204020204" pitchFamily="34" charset="0"/>
              </a:rPr>
              <a:t> / Task 1</a:t>
            </a:r>
            <a:endParaRPr lang="en-GB" sz="4800" b="1" u="sng" dirty="0">
              <a:latin typeface="Humanst521 BT" panose="020B0602020204020204" pitchFamily="34" charset="0"/>
            </a:endParaRPr>
          </a:p>
        </p:txBody>
      </p:sp>
      <p:sp>
        <p:nvSpPr>
          <p:cNvPr id="3" name="Content Placeholder 2"/>
          <p:cNvSpPr>
            <a:spLocks noGrp="1"/>
          </p:cNvSpPr>
          <p:nvPr>
            <p:ph idx="1"/>
          </p:nvPr>
        </p:nvSpPr>
        <p:spPr>
          <a:xfrm>
            <a:off x="838200" y="1649186"/>
            <a:ext cx="10515600" cy="4865913"/>
          </a:xfrm>
        </p:spPr>
        <p:txBody>
          <a:bodyPr/>
          <a:lstStyle/>
          <a:p>
            <a:r>
              <a:rPr lang="en-GB" sz="3200" b="1" i="1" dirty="0" smtClean="0">
                <a:latin typeface="Humanst521 BT" panose="020B0602020204020204" pitchFamily="34" charset="0"/>
              </a:rPr>
              <a:t>Match the photo with the correct Spanish word</a:t>
            </a:r>
          </a:p>
          <a:p>
            <a:endParaRPr lang="en-GB" dirty="0" smtClean="0">
              <a:latin typeface="Humanst521 BT" panose="020B0602020204020204" pitchFamily="34" charset="0"/>
            </a:endParaRPr>
          </a:p>
          <a:p>
            <a:r>
              <a:rPr lang="en-GB" sz="2400" dirty="0" smtClean="0">
                <a:latin typeface="Humanst521 BT" panose="020B0602020204020204" pitchFamily="34" charset="0"/>
              </a:rPr>
              <a:t>For example:</a:t>
            </a:r>
          </a:p>
          <a:p>
            <a:pPr marL="0" indent="0">
              <a:buNone/>
            </a:pPr>
            <a:r>
              <a:rPr lang="en-GB" dirty="0" smtClean="0">
                <a:latin typeface="Humanst521 BT" panose="020B0602020204020204" pitchFamily="34" charset="0"/>
              </a:rPr>
              <a:t>	</a:t>
            </a:r>
          </a:p>
          <a:p>
            <a:pPr marL="0" indent="0">
              <a:buNone/>
            </a:pPr>
            <a:r>
              <a:rPr lang="de-DE" dirty="0" smtClean="0">
                <a:latin typeface="Humanst521 BT" panose="020B0602020204020204" pitchFamily="34" charset="0"/>
              </a:rPr>
              <a:t>(la) desertificación </a:t>
            </a:r>
            <a:r>
              <a:rPr lang="de-DE" dirty="0" smtClean="0">
                <a:latin typeface="Humanst521 BT" panose="020B0602020204020204" pitchFamily="34" charset="0"/>
                <a:sym typeface="Wingdings" panose="05000000000000000000" pitchFamily="2" charset="2"/>
              </a:rPr>
              <a:t>		</a:t>
            </a:r>
            <a:r>
              <a:rPr lang="de-DE" dirty="0">
                <a:latin typeface="Humanst521 BT" panose="020B0602020204020204" pitchFamily="34" charset="0"/>
                <a:sym typeface="Wingdings" panose="05000000000000000000" pitchFamily="2" charset="2"/>
              </a:rPr>
              <a:t> </a:t>
            </a:r>
            <a:r>
              <a:rPr lang="de-DE" dirty="0" smtClean="0">
                <a:latin typeface="Humanst521 BT" panose="020B0602020204020204" pitchFamily="34" charset="0"/>
                <a:sym typeface="Wingdings" panose="05000000000000000000" pitchFamily="2" charset="2"/>
              </a:rPr>
              <a:t>                </a:t>
            </a:r>
            <a:r>
              <a:rPr lang="es-ES" dirty="0" smtClean="0">
                <a:effectLst/>
                <a:latin typeface="Humanst521 BT" panose="020B0602020204020204" pitchFamily="34" charset="0"/>
              </a:rPr>
              <a:t>(la) migración </a:t>
            </a:r>
            <a:r>
              <a:rPr lang="es-ES" dirty="0" smtClean="0">
                <a:effectLst/>
                <a:latin typeface="Humanst521 BT" panose="020B0602020204020204" pitchFamily="34" charset="0"/>
                <a:sym typeface="Wingdings" panose="05000000000000000000" pitchFamily="2" charset="2"/>
              </a:rPr>
              <a:t></a:t>
            </a:r>
            <a:endParaRPr lang="en-GB" dirty="0" smtClean="0">
              <a:effectLst/>
              <a:latin typeface="Humanst521 BT" panose="020B0602020204020204" pitchFamily="34" charset="0"/>
            </a:endParaRPr>
          </a:p>
          <a:p>
            <a:pPr marL="0" indent="0">
              <a:buNone/>
            </a:pPr>
            <a:endParaRPr lang="de-DE" dirty="0" smtClean="0">
              <a:latin typeface="Humanst521 BT" panose="020B0602020204020204" pitchFamily="34" charset="0"/>
              <a:sym typeface="Wingdings" panose="05000000000000000000" pitchFamily="2" charset="2"/>
            </a:endParaRPr>
          </a:p>
          <a:p>
            <a:pPr marL="0" indent="0">
              <a:buNone/>
            </a:pPr>
            <a:r>
              <a:rPr lang="de-DE" sz="3600" dirty="0">
                <a:latin typeface="Humanst521 BT" panose="020B0602020204020204" pitchFamily="34" charset="0"/>
                <a:sym typeface="Wingdings" panose="05000000000000000000" pitchFamily="2" charset="2"/>
              </a:rPr>
              <a:t>	</a:t>
            </a:r>
            <a:r>
              <a:rPr lang="de-DE" sz="3600" dirty="0" smtClean="0">
                <a:latin typeface="Humanst521 BT" panose="020B0602020204020204" pitchFamily="34" charset="0"/>
                <a:sym typeface="Wingdings" panose="05000000000000000000" pitchFamily="2" charset="2"/>
              </a:rPr>
              <a:t>		      </a:t>
            </a:r>
            <a:r>
              <a:rPr lang="de-DE" sz="2400" dirty="0" smtClean="0">
                <a:latin typeface="Humanst521 BT" panose="020B0602020204020204" pitchFamily="34" charset="0"/>
                <a:sym typeface="Wingdings" panose="05000000000000000000" pitchFamily="2" charset="2"/>
              </a:rPr>
              <a:t>Desertification				      Migration</a:t>
            </a:r>
          </a:p>
          <a:p>
            <a:pPr marL="0" indent="0">
              <a:buNone/>
            </a:pPr>
            <a:endParaRPr lang="de-DE" sz="2400" dirty="0">
              <a:latin typeface="Humanst521 BT" panose="020B0602020204020204" pitchFamily="34" charset="0"/>
              <a:sym typeface="Wingdings" panose="05000000000000000000" pitchFamily="2" charset="2"/>
            </a:endParaRPr>
          </a:p>
          <a:p>
            <a:pPr marL="0" indent="0">
              <a:buNone/>
            </a:pPr>
            <a:r>
              <a:rPr lang="de-DE" sz="2400" dirty="0" smtClean="0">
                <a:latin typeface="Humanst521 BT" panose="020B0602020204020204" pitchFamily="34" charset="0"/>
                <a:sym typeface="Wingdings" panose="05000000000000000000" pitchFamily="2" charset="2"/>
              </a:rPr>
              <a:t>                          </a:t>
            </a:r>
            <a:r>
              <a:rPr lang="de-DE" sz="2400" i="1" dirty="0" smtClean="0">
                <a:latin typeface="Humanst521 BT" panose="020B0602020204020204" pitchFamily="34" charset="0"/>
                <a:sym typeface="Wingdings" panose="05000000000000000000" pitchFamily="2" charset="2"/>
              </a:rPr>
              <a:t>(Ecological)                                                              (Social)</a:t>
            </a:r>
          </a:p>
          <a:p>
            <a:pPr marL="0" indent="0">
              <a:buNone/>
            </a:pPr>
            <a:endParaRPr lang="en-GB" sz="3600" dirty="0"/>
          </a:p>
        </p:txBody>
      </p:sp>
      <p:pic>
        <p:nvPicPr>
          <p:cNvPr id="4" name="Picture 3" descr="pink-sand-dunes-65310_1280.jpg"/>
          <p:cNvPicPr/>
          <p:nvPr/>
        </p:nvPicPr>
        <p:blipFill>
          <a:blip r:embed="rId2">
            <a:extLst>
              <a:ext uri="{28A0092B-C50C-407E-A947-70E740481C1C}">
                <a14:useLocalDpi xmlns:a14="http://schemas.microsoft.com/office/drawing/2010/main" val="0"/>
              </a:ext>
            </a:extLst>
          </a:blip>
          <a:srcRect/>
          <a:stretch>
            <a:fillRect/>
          </a:stretch>
        </p:blipFill>
        <p:spPr bwMode="auto">
          <a:xfrm>
            <a:off x="4136571" y="3494314"/>
            <a:ext cx="2149929" cy="1404258"/>
          </a:xfrm>
          <a:prstGeom prst="rect">
            <a:avLst/>
          </a:prstGeom>
          <a:noFill/>
          <a:ln>
            <a:noFill/>
          </a:ln>
        </p:spPr>
      </p:pic>
      <p:pic>
        <p:nvPicPr>
          <p:cNvPr id="6" name="Picture 5" descr="image-0003.jpg"/>
          <p:cNvPicPr/>
          <p:nvPr/>
        </p:nvPicPr>
        <p:blipFill>
          <a:blip r:embed="rId3">
            <a:extLst>
              <a:ext uri="{28A0092B-C50C-407E-A947-70E740481C1C}">
                <a14:useLocalDpi xmlns:a14="http://schemas.microsoft.com/office/drawing/2010/main" val="0"/>
              </a:ext>
            </a:extLst>
          </a:blip>
          <a:srcRect/>
          <a:stretch>
            <a:fillRect/>
          </a:stretch>
        </p:blipFill>
        <p:spPr bwMode="auto">
          <a:xfrm>
            <a:off x="9356271" y="3298372"/>
            <a:ext cx="1701755" cy="1600200"/>
          </a:xfrm>
          <a:prstGeom prst="rect">
            <a:avLst/>
          </a:prstGeom>
          <a:noFill/>
          <a:ln>
            <a:noFill/>
          </a:ln>
        </p:spPr>
      </p:pic>
      <p:cxnSp>
        <p:nvCxnSpPr>
          <p:cNvPr id="8" name="Straight Connector 7"/>
          <p:cNvCxnSpPr/>
          <p:nvPr/>
        </p:nvCxnSpPr>
        <p:spPr>
          <a:xfrm>
            <a:off x="6466114" y="2922814"/>
            <a:ext cx="0" cy="3592286"/>
          </a:xfrm>
          <a:prstGeom prst="line">
            <a:avLst/>
          </a:prstGeom>
          <a:ln w="57150">
            <a:solidFill>
              <a:srgbClr val="00B05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256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263978" y="793915"/>
            <a:ext cx="11753852"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de-DE" altLang="en-US" sz="4400" b="1" i="1" u="sng" strike="noStrike" cap="none" normalizeH="0" baseline="0" dirty="0" smtClean="0">
                <a:ln>
                  <a:noFill/>
                </a:ln>
                <a:solidFill>
                  <a:schemeClr val="tx1"/>
                </a:solidFill>
                <a:effectLst/>
                <a:latin typeface="Humanst521 BT" panose="020B0602020204020204" pitchFamily="34" charset="0"/>
                <a:ea typeface="Calibri" panose="020F0502020204030204" pitchFamily="34" charset="0"/>
                <a:cs typeface="Times New Roman" panose="02020603050405020304" pitchFamily="18" charset="0"/>
              </a:rPr>
              <a:t>Tarea</a:t>
            </a:r>
            <a:r>
              <a:rPr kumimoji="0" lang="de-DE" altLang="en-US" sz="4400" b="1" i="1" u="sng" strike="noStrike" cap="none" normalizeH="0" dirty="0" smtClean="0">
                <a:ln>
                  <a:noFill/>
                </a:ln>
                <a:solidFill>
                  <a:schemeClr val="tx1"/>
                </a:solidFill>
                <a:effectLst/>
                <a:latin typeface="Humanst521 BT" panose="020B0602020204020204" pitchFamily="34" charset="0"/>
                <a:ea typeface="Calibri" panose="020F0502020204030204" pitchFamily="34" charset="0"/>
                <a:cs typeface="Times New Roman" panose="02020603050405020304" pitchFamily="18" charset="0"/>
              </a:rPr>
              <a:t> 2</a:t>
            </a:r>
            <a:r>
              <a:rPr kumimoji="0" lang="de-DE" altLang="en-US" sz="4400" b="1" i="1" u="sng" strike="noStrike" cap="none" normalizeH="0" baseline="0" dirty="0" smtClean="0">
                <a:ln>
                  <a:noFill/>
                </a:ln>
                <a:solidFill>
                  <a:schemeClr val="tx1"/>
                </a:solidFill>
                <a:effectLst/>
                <a:latin typeface="Humanst521 BT" panose="020B0602020204020204" pitchFamily="34" charset="0"/>
                <a:ea typeface="Calibri" panose="020F0502020204030204" pitchFamily="34"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de-DE" altLang="en-US" sz="3200" b="0" i="1" u="none" strike="noStrike" cap="none" normalizeH="0" baseline="0" dirty="0" smtClean="0">
                <a:ln>
                  <a:noFill/>
                </a:ln>
                <a:solidFill>
                  <a:schemeClr val="tx1"/>
                </a:solidFill>
                <a:effectLst/>
                <a:latin typeface="Humanst521 BT" panose="020B0602020204020204" pitchFamily="34" charset="0"/>
                <a:ea typeface="Calibri" panose="020F0502020204030204" pitchFamily="34" charset="0"/>
                <a:cs typeface="Times New Roman" panose="02020603050405020304" pitchFamily="18" charset="0"/>
              </a:rPr>
              <a:t>Comprobad vuestras soluciones</a:t>
            </a:r>
            <a:r>
              <a:rPr kumimoji="0" lang="de-DE" altLang="en-US" sz="3200" b="0" i="0" u="none" strike="noStrike" cap="none" normalizeH="0" baseline="0" dirty="0" smtClean="0">
                <a:ln>
                  <a:noFill/>
                </a:ln>
                <a:solidFill>
                  <a:schemeClr val="tx1"/>
                </a:solidFill>
                <a:effectLst/>
                <a:latin typeface="Humanst521 BT" panose="020B060202020402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s-ES" altLang="en-US" sz="3200" b="0" i="1" u="none" strike="noStrike" cap="none" normalizeH="0" baseline="0" dirty="0" smtClean="0">
                <a:ln>
                  <a:noFill/>
                </a:ln>
                <a:solidFill>
                  <a:schemeClr val="tx1"/>
                </a:solidFill>
                <a:effectLst/>
                <a:latin typeface="Humanst521 BT" panose="020B0602020204020204" pitchFamily="34" charset="0"/>
                <a:ea typeface="Calibri" panose="020F0502020204030204" pitchFamily="34" charset="0"/>
                <a:cs typeface="Times New Roman" panose="02020603050405020304" pitchFamily="18" charset="0"/>
              </a:rPr>
              <a:t>Cortad las casillas con las imágenes y los términos españoles y jugad al </a:t>
            </a:r>
            <a:r>
              <a:rPr kumimoji="0" lang="es-ES" altLang="en-US" sz="3200" b="0" i="1" u="none" strike="noStrike" cap="none" normalizeH="0" baseline="0" dirty="0" err="1" smtClean="0">
                <a:ln>
                  <a:noFill/>
                </a:ln>
                <a:solidFill>
                  <a:schemeClr val="tx1"/>
                </a:solidFill>
                <a:effectLst/>
                <a:latin typeface="Humanst521 BT" panose="020B0602020204020204" pitchFamily="34" charset="0"/>
                <a:ea typeface="Calibri" panose="020F0502020204030204" pitchFamily="34" charset="0"/>
                <a:cs typeface="Times New Roman" panose="02020603050405020304" pitchFamily="18" charset="0"/>
              </a:rPr>
              <a:t>memory</a:t>
            </a:r>
            <a:r>
              <a:rPr kumimoji="0" lang="es-ES" altLang="en-US" sz="3200" b="0" i="1" u="none" strike="noStrike" cap="none" normalizeH="0" baseline="0" dirty="0" smtClean="0">
                <a:ln>
                  <a:noFill/>
                </a:ln>
                <a:solidFill>
                  <a:schemeClr val="tx1"/>
                </a:solidFill>
                <a:effectLst/>
                <a:latin typeface="Humanst521 BT" panose="020B060202020402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es-ES" altLang="en-US" sz="3600" i="1" dirty="0">
              <a:latin typeface="Humanst521 BT" panose="020B0602020204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de-DE" altLang="en-US" sz="4400" b="1" dirty="0" smtClean="0">
                <a:latin typeface="Humanst521 BT" panose="020B0602020204020204" pitchFamily="34" charset="0"/>
                <a:cs typeface="Times New Roman" panose="02020603050405020304" pitchFamily="18" charset="0"/>
              </a:rPr>
              <a:t>Task 2:</a:t>
            </a:r>
          </a:p>
          <a:p>
            <a:pPr lvl="0">
              <a:buFontTx/>
              <a:buChar char="•"/>
            </a:pPr>
            <a:r>
              <a:rPr lang="de-DE" altLang="en-US" sz="3200" dirty="0">
                <a:latin typeface="Humanst521 BT" panose="020B0602020204020204" pitchFamily="34" charset="0"/>
                <a:ea typeface="Calibri" panose="020F0502020204030204" pitchFamily="34" charset="0"/>
                <a:cs typeface="Times New Roman" panose="02020603050405020304" pitchFamily="18" charset="0"/>
              </a:rPr>
              <a:t>Check your </a:t>
            </a:r>
            <a:r>
              <a:rPr lang="de-DE" altLang="en-US" sz="3200" dirty="0" smtClean="0">
                <a:latin typeface="Humanst521 BT" panose="020B0602020204020204" pitchFamily="34" charset="0"/>
                <a:ea typeface="Calibri" panose="020F0502020204030204" pitchFamily="34" charset="0"/>
                <a:cs typeface="Times New Roman" panose="02020603050405020304" pitchFamily="18" charset="0"/>
              </a:rPr>
              <a:t>answers</a:t>
            </a:r>
          </a:p>
          <a:p>
            <a:pPr lvl="0">
              <a:buFontTx/>
              <a:buChar char="•"/>
            </a:pPr>
            <a:r>
              <a:rPr lang="de-DE" altLang="en-US" sz="3200" dirty="0">
                <a:latin typeface="Humanst521 BT" panose="020B0602020204020204" pitchFamily="34" charset="0"/>
                <a:ea typeface="Calibri" panose="020F0502020204030204" pitchFamily="34" charset="0"/>
                <a:cs typeface="Times New Roman" panose="02020603050405020304" pitchFamily="18" charset="0"/>
              </a:rPr>
              <a:t>Cut out the boxes and play a memory game</a:t>
            </a:r>
            <a:endParaRPr lang="de-DE" altLang="en-US" sz="3200" b="1" dirty="0" smtClean="0">
              <a:latin typeface="Humanst521 BT" panose="020B0602020204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GB" altLang="en-US" sz="4000" b="1" i="0" u="none" strike="noStrike" cap="none" normalizeH="0" baseline="0" dirty="0" smtClean="0">
              <a:ln>
                <a:noFill/>
              </a:ln>
              <a:solidFill>
                <a:schemeClr val="tx1"/>
              </a:solidFill>
              <a:effectLst/>
              <a:latin typeface="Humanst521 BT" panose="020B06020202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GB" altLang="en-US" sz="4400" b="0" i="0" u="none" strike="noStrike" cap="none" normalizeH="0" baseline="0" dirty="0" smtClean="0">
              <a:ln>
                <a:noFill/>
              </a:ln>
              <a:solidFill>
                <a:schemeClr val="tx1"/>
              </a:solidFill>
              <a:effectLst/>
              <a:latin typeface="Arial" panose="020B0604020202020204" pitchFamily="34" charset="0"/>
            </a:endParaRPr>
          </a:p>
        </p:txBody>
      </p:sp>
      <p:pic>
        <p:nvPicPr>
          <p:cNvPr id="2055" name="Picture 17" descr="http://www.winhelpline.info/forum/attachments/ms-office/11809d1208119141-wie-fuege-ich-eine-scheren-linie-ein-sche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230" y="5600048"/>
            <a:ext cx="4076700" cy="1080152"/>
          </a:xfrm>
          <a:prstGeom prst="rect">
            <a:avLst/>
          </a:prstGeom>
          <a:solidFill>
            <a:schemeClr val="accent6">
              <a:lumMod val="20000"/>
              <a:lumOff val="80000"/>
            </a:schemeClr>
          </a:solidFill>
          <a:extLst/>
        </p:spPr>
      </p:pic>
      <p:sp>
        <p:nvSpPr>
          <p:cNvPr id="9" name="Rectangle 9"/>
          <p:cNvSpPr>
            <a:spLocks noChangeArrowheads="1"/>
          </p:cNvSpPr>
          <p:nvPr/>
        </p:nvSpPr>
        <p:spPr bwMode="auto">
          <a:xfrm>
            <a:off x="457200" y="13430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Text Box 9"/>
          <p:cNvSpPr txBox="1"/>
          <p:nvPr/>
        </p:nvSpPr>
        <p:spPr>
          <a:xfrm rot="1230275">
            <a:off x="9983472" y="959943"/>
            <a:ext cx="900117" cy="383481"/>
          </a:xfrm>
          <a:prstGeom prst="rect">
            <a:avLst/>
          </a:prstGeom>
          <a:solidFill>
            <a:schemeClr val="accent4">
              <a:lumMod val="60000"/>
              <a:lumOff val="4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GB" b="1" dirty="0" err="1" smtClean="0">
                <a:effectLst/>
                <a:latin typeface="Humanst521 BT"/>
              </a:rPr>
              <a:t>Español</a:t>
            </a:r>
            <a:endParaRPr lang="en-GB" sz="2400" dirty="0"/>
          </a:p>
        </p:txBody>
      </p:sp>
      <p:sp>
        <p:nvSpPr>
          <p:cNvPr id="6" name="Text Box 8"/>
          <p:cNvSpPr txBox="1"/>
          <p:nvPr/>
        </p:nvSpPr>
        <p:spPr>
          <a:xfrm rot="637652">
            <a:off x="4987534" y="3890229"/>
            <a:ext cx="736600" cy="528202"/>
          </a:xfrm>
          <a:prstGeom prst="rect">
            <a:avLst/>
          </a:prstGeom>
          <a:solidFill>
            <a:schemeClr val="accent3">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b="1" dirty="0" err="1">
                <a:effectLst/>
                <a:latin typeface="Humanst521 BT"/>
              </a:rPr>
              <a:t>Ingl</a:t>
            </a:r>
            <a:r>
              <a:rPr lang="es-ES" b="1" dirty="0" err="1">
                <a:solidFill>
                  <a:srgbClr val="212121"/>
                </a:solidFill>
                <a:effectLst/>
                <a:latin typeface="Humanst521 BT"/>
              </a:rPr>
              <a:t>és</a:t>
            </a:r>
            <a:r>
              <a:rPr lang="en-GB" sz="2400" dirty="0">
                <a:effectLst/>
              </a:rPr>
              <a:t> </a:t>
            </a:r>
            <a:endParaRPr lang="en-GB" sz="1400" dirty="0">
              <a:effectLst/>
              <a:ea typeface="Calibri"/>
              <a:cs typeface="Times New Roman"/>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3506" y="3027137"/>
            <a:ext cx="3838494" cy="3830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50621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1951</Words>
  <Application>Microsoft Office PowerPoint</Application>
  <PresentationFormat>Breitbild</PresentationFormat>
  <Paragraphs>303</Paragraphs>
  <Slides>34</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34</vt:i4>
      </vt:variant>
    </vt:vector>
  </HeadingPairs>
  <TitlesOfParts>
    <vt:vector size="41" baseType="lpstr">
      <vt:lpstr>Arial</vt:lpstr>
      <vt:lpstr>Calibri</vt:lpstr>
      <vt:lpstr>Calibri Light</vt:lpstr>
      <vt:lpstr>Humanst521 BT</vt:lpstr>
      <vt:lpstr>Times New Roman</vt:lpstr>
      <vt:lpstr>Wingdings</vt:lpstr>
      <vt:lpstr>Office Theme</vt:lpstr>
      <vt:lpstr>  "El cambio climático"   Spanish scheme of work   Lesson 1</vt:lpstr>
      <vt:lpstr>PowerPoint-Präsentation</vt:lpstr>
      <vt:lpstr>PowerPoint-Präsentation</vt:lpstr>
      <vt:lpstr>The environmental and social impacts of climate change</vt:lpstr>
      <vt:lpstr>Lesson 1</vt:lpstr>
      <vt:lpstr>Ecological consequences of climate change</vt:lpstr>
      <vt:lpstr>Social consequences of climate change</vt:lpstr>
      <vt:lpstr>Tarea / Task 1</vt:lpstr>
      <vt:lpstr>PowerPoint-Präsentation</vt:lpstr>
      <vt:lpstr>  "El cambio climático"   Spanish scheme of work   Lesson 2</vt:lpstr>
      <vt:lpstr>Lesson 2</vt:lpstr>
      <vt:lpstr>Starter activity</vt:lpstr>
      <vt:lpstr>Tarea / Task: Create a mind map</vt:lpstr>
      <vt:lpstr>PowerPoint-Präsentation</vt:lpstr>
      <vt:lpstr>  "El cambio climático"   Spanish scheme of work   Lesson 3</vt:lpstr>
      <vt:lpstr>Lesson 3: Research task</vt:lpstr>
      <vt:lpstr>Example: The impact of climate change on coffee farmers in Nicaragua</vt:lpstr>
      <vt:lpstr>PowerPoint-Präsentation</vt:lpstr>
      <vt:lpstr>Example: The impact of climate change on coffee farmers in Nicaragua</vt:lpstr>
      <vt:lpstr>  "El cambio climático"   Spanish scheme of work   Lesson 4</vt:lpstr>
      <vt:lpstr>Lesson 4</vt:lpstr>
      <vt:lpstr>PowerPoint-Präsentation</vt:lpstr>
      <vt:lpstr>  "El cambio climático"   Spanish scheme of work   Lesson 5</vt:lpstr>
      <vt:lpstr>Lesson 5: Presentation of posters</vt:lpstr>
      <vt:lpstr>Present your posters!</vt:lpstr>
      <vt:lpstr>Lesson 5: Present your posters!</vt:lpstr>
      <vt:lpstr>PowerPoint-Präsentation</vt:lpstr>
      <vt:lpstr>Lesson 5: Evaluate each other’s posters</vt:lpstr>
      <vt:lpstr>Lesson 5: Reflection</vt:lpstr>
      <vt:lpstr>  "El cambio climático"   Spanish scheme of work   Lesson 6</vt:lpstr>
      <vt:lpstr>Lesson 6</vt:lpstr>
      <vt:lpstr>Lesson 6: Demands of the Latin American delegation to members of the global climate conference </vt:lpstr>
      <vt:lpstr>PowerPoint-Präsentation</vt:lpstr>
      <vt:lpstr>Lesson 6: Reflection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Anne-Marie</dc:creator>
  <cp:lastModifiedBy>Justyna Ellis</cp:lastModifiedBy>
  <cp:revision>56</cp:revision>
  <dcterms:created xsi:type="dcterms:W3CDTF">2015-09-04T11:16:50Z</dcterms:created>
  <dcterms:modified xsi:type="dcterms:W3CDTF">2016-02-15T12:26:20Z</dcterms:modified>
</cp:coreProperties>
</file>